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258" r:id="rId4"/>
    <p:sldId id="260" r:id="rId5"/>
    <p:sldId id="263" r:id="rId6"/>
    <p:sldId id="261" r:id="rId7"/>
    <p:sldId id="262" r:id="rId8"/>
    <p:sldId id="264" r:id="rId9"/>
    <p:sldId id="265" r:id="rId10"/>
    <p:sldId id="266" r:id="rId11"/>
    <p:sldId id="267" r:id="rId12"/>
    <p:sldId id="271" r:id="rId13"/>
    <p:sldId id="268" r:id="rId14"/>
    <p:sldId id="289" r:id="rId15"/>
    <p:sldId id="291" r:id="rId16"/>
    <p:sldId id="318" r:id="rId17"/>
    <p:sldId id="281" r:id="rId18"/>
    <p:sldId id="319" r:id="rId19"/>
    <p:sldId id="302" r:id="rId20"/>
    <p:sldId id="305" r:id="rId21"/>
    <p:sldId id="304" r:id="rId22"/>
    <p:sldId id="320" r:id="rId23"/>
    <p:sldId id="306" r:id="rId24"/>
    <p:sldId id="296" r:id="rId25"/>
    <p:sldId id="282" r:id="rId26"/>
    <p:sldId id="301" r:id="rId27"/>
    <p:sldId id="273" r:id="rId28"/>
    <p:sldId id="274" r:id="rId29"/>
    <p:sldId id="297" r:id="rId30"/>
    <p:sldId id="308" r:id="rId31"/>
    <p:sldId id="307" r:id="rId32"/>
    <p:sldId id="277" r:id="rId33"/>
    <p:sldId id="31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2" autoAdjust="0"/>
    <p:restoredTop sz="95146" autoAdjust="0"/>
  </p:normalViewPr>
  <p:slideViewPr>
    <p:cSldViewPr>
      <p:cViewPr varScale="1">
        <p:scale>
          <a:sx n="70" d="100"/>
          <a:sy n="70"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4A7AB4-AF31-4CE3-965E-9412021BB8B2}" type="slidenum">
              <a:rPr lang="en-US"/>
              <a:pPr>
                <a:defRPr/>
              </a:pPr>
              <a:t>‹#›</a:t>
            </a:fld>
            <a:endParaRPr lang="en-US"/>
          </a:p>
        </p:txBody>
      </p:sp>
    </p:spTree>
    <p:extLst>
      <p:ext uri="{BB962C8B-B14F-4D97-AF65-F5344CB8AC3E}">
        <p14:creationId xmlns:p14="http://schemas.microsoft.com/office/powerpoint/2010/main" val="2632996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EEC103E-20C1-4714-A707-D5AC1A115610}"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878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C0F9B0D-BA72-42BE-A01C-270B15B2BF3F}" type="slidenum">
              <a:rPr lang="en-US" smtClean="0"/>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881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2A5BBFA-C1BE-43E2-AEB7-668FC884EF92}" type="slidenum">
              <a:rPr lang="en-US" smtClean="0"/>
              <a:pPr/>
              <a:t>11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861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9FBC3BE-05D9-47B7-A6BC-C53C69BE7417}" type="slidenum">
              <a:rPr lang="en-US" smtClean="0"/>
              <a:pPr/>
              <a:t>13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8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F01FCED-97D9-484A-8B17-48893A642587}"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056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BCAD96-052C-4F4C-A7DA-8B6241788DCF}"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490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8B9631E-73B2-443D-9018-D5F0DE683481}"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4046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3585446-E87C-449A-BFA1-96CFCA64E95F}" type="slidenum">
              <a:rPr lang="en-US" smtClean="0"/>
              <a:pPr/>
              <a:t>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559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E384E5D-9D2E-44DF-9422-BBCCB0132D28}" type="slidenum">
              <a:rPr lang="en-US" smtClean="0"/>
              <a:pPr/>
              <a:t>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0269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AF33802-7ACD-4D28-82E5-EC97100C442F}" type="slidenum">
              <a:rPr lang="en-US" smtClean="0"/>
              <a:pPr/>
              <a:t>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196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A7C6AD-40CB-4D0B-B3F3-CD9DD02247EF}"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507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56D736F-0235-4BA2-A3F4-E1B9F43199C3}" type="slidenum">
              <a:rPr lang="en-US" smtClean="0"/>
              <a:pPr/>
              <a:t>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652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ECE98-D175-4B2F-81FA-48A9964423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2002B-F378-4C94-89B3-5C7E4EF62C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73097F-05E1-4484-8D67-EE93E654C5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7AF7E8-DEB2-400A-9A9E-A683AD07BC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C6658-9639-41E9-88A9-8092FB2A737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F986D0E-99EA-41BF-A361-8B70C56237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DA661-E3AE-48CD-903C-1FDC8C24DA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91DDF9-ECD4-40BC-A1F4-23D12248FC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F3727-F209-4CCD-9755-27B5878113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977180-B48D-4CC2-8868-2331B6B15F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6B1AB2-D281-4AA3-A052-D63C545E8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A3071E-58DC-45DE-B648-2431038E26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36239-D78A-4F3E-8B90-B3FC3DB8FF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95E036-8745-4FA3-B25D-DBCAF0A528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1115A5-9109-4619-9960-2CE343EAB7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hondapowerequipment.com/ModelViewLarger.asp?img=/images/model/eu2000-large.jpg&amp;label=/images/model/eu2000-label.gi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http://www.eilsystems.com/immagini/Campo%20da%20calci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PRISM Lighting Service LLC Logo.jpg"/>
          <p:cNvPicPr>
            <a:picLocks noChangeAspect="1"/>
          </p:cNvPicPr>
          <p:nvPr/>
        </p:nvPicPr>
        <p:blipFill>
          <a:blip r:embed="rId3" cstate="print"/>
          <a:srcRect/>
          <a:stretch>
            <a:fillRect/>
          </a:stretch>
        </p:blipFill>
        <p:spPr bwMode="auto">
          <a:xfrm>
            <a:off x="2914650" y="76200"/>
            <a:ext cx="2495550" cy="1653423"/>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1876425" y="4228381"/>
            <a:ext cx="2076450" cy="2319439"/>
          </a:xfrm>
          <a:prstGeom prst="rect">
            <a:avLst/>
          </a:prstGeom>
        </p:spPr>
      </p:pic>
      <p:pic>
        <p:nvPicPr>
          <p:cNvPr id="3" name="Picture 2"/>
          <p:cNvPicPr>
            <a:picLocks noChangeAspect="1"/>
          </p:cNvPicPr>
          <p:nvPr/>
        </p:nvPicPr>
        <p:blipFill>
          <a:blip r:embed="rId5"/>
          <a:stretch>
            <a:fillRect/>
          </a:stretch>
        </p:blipFill>
        <p:spPr>
          <a:xfrm>
            <a:off x="4162425" y="4214004"/>
            <a:ext cx="2114301" cy="2358258"/>
          </a:xfrm>
          <a:prstGeom prst="rect">
            <a:avLst/>
          </a:prstGeom>
        </p:spPr>
      </p:pic>
      <p:pic>
        <p:nvPicPr>
          <p:cNvPr id="6" name="Picture 5"/>
          <p:cNvPicPr>
            <a:picLocks noChangeAspect="1"/>
          </p:cNvPicPr>
          <p:nvPr/>
        </p:nvPicPr>
        <p:blipFill>
          <a:blip r:embed="rId6"/>
          <a:stretch>
            <a:fillRect/>
          </a:stretch>
        </p:blipFill>
        <p:spPr>
          <a:xfrm>
            <a:off x="838200" y="1600200"/>
            <a:ext cx="2229452" cy="2505974"/>
          </a:xfrm>
          <a:prstGeom prst="rect">
            <a:avLst/>
          </a:prstGeom>
        </p:spPr>
      </p:pic>
      <p:pic>
        <p:nvPicPr>
          <p:cNvPr id="7" name="Picture 6"/>
          <p:cNvPicPr>
            <a:picLocks noChangeAspect="1"/>
          </p:cNvPicPr>
          <p:nvPr/>
        </p:nvPicPr>
        <p:blipFill>
          <a:blip r:embed="rId7"/>
          <a:stretch>
            <a:fillRect/>
          </a:stretch>
        </p:blipFill>
        <p:spPr>
          <a:xfrm>
            <a:off x="3156856" y="1593206"/>
            <a:ext cx="2253344" cy="2519961"/>
          </a:xfrm>
          <a:prstGeom prst="rect">
            <a:avLst/>
          </a:prstGeom>
        </p:spPr>
      </p:pic>
      <p:pic>
        <p:nvPicPr>
          <p:cNvPr id="8" name="Picture 7"/>
          <p:cNvPicPr>
            <a:picLocks noChangeAspect="1"/>
          </p:cNvPicPr>
          <p:nvPr/>
        </p:nvPicPr>
        <p:blipFill>
          <a:blip r:embed="rId8"/>
          <a:stretch>
            <a:fillRect/>
          </a:stretch>
        </p:blipFill>
        <p:spPr>
          <a:xfrm>
            <a:off x="5652406" y="1662973"/>
            <a:ext cx="1586594" cy="2252906"/>
          </a:xfrm>
          <a:prstGeom prst="rect">
            <a:avLst/>
          </a:prstGeom>
        </p:spPr>
      </p:pic>
      <p:sp>
        <p:nvSpPr>
          <p:cNvPr id="9" name="TextBox 8"/>
          <p:cNvSpPr txBox="1"/>
          <p:nvPr/>
        </p:nvSpPr>
        <p:spPr>
          <a:xfrm>
            <a:off x="5652406" y="3915879"/>
            <a:ext cx="1468716" cy="276999"/>
          </a:xfrm>
          <a:prstGeom prst="rect">
            <a:avLst/>
          </a:prstGeom>
          <a:noFill/>
        </p:spPr>
        <p:txBody>
          <a:bodyPr wrap="square" rtlCol="0">
            <a:spAutoFit/>
          </a:bodyPr>
          <a:lstStyle/>
          <a:p>
            <a:r>
              <a:rPr lang="en-US" sz="1200" dirty="0" smtClean="0">
                <a:solidFill>
                  <a:srgbClr val="3366FF"/>
                </a:solidFill>
              </a:rPr>
              <a:t>Prism Balloon Light</a:t>
            </a:r>
            <a:endParaRPr lang="en-US" sz="1200" dirty="0">
              <a:solidFill>
                <a:srgbClr val="3366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Protective Cage</a:t>
            </a:r>
          </a:p>
        </p:txBody>
      </p:sp>
      <p:sp>
        <p:nvSpPr>
          <p:cNvPr id="11267" name="Rectangle 3"/>
          <p:cNvSpPr>
            <a:spLocks noGrp="1" noChangeArrowheads="1"/>
          </p:cNvSpPr>
          <p:nvPr>
            <p:ph type="body" sz="half" idx="1"/>
          </p:nvPr>
        </p:nvSpPr>
        <p:spPr>
          <a:xfrm>
            <a:off x="685800" y="1981200"/>
            <a:ext cx="3810000" cy="2971800"/>
          </a:xfrm>
        </p:spPr>
        <p:txBody>
          <a:bodyPr/>
          <a:lstStyle/>
          <a:p>
            <a:pPr eaLnBrk="1" hangingPunct="1"/>
            <a:endParaRPr lang="en-US" sz="2800" dirty="0" smtClean="0">
              <a:cs typeface="Times New Roman" pitchFamily="18" charset="0"/>
            </a:endParaRPr>
          </a:p>
          <a:p>
            <a:pPr eaLnBrk="1" hangingPunct="1"/>
            <a:endParaRPr lang="en-US" sz="2800" dirty="0" smtClean="0">
              <a:cs typeface="Times New Roman" pitchFamily="18" charset="0"/>
            </a:endParaRPr>
          </a:p>
          <a:p>
            <a:pPr eaLnBrk="1" hangingPunct="1"/>
            <a:endParaRPr lang="en-US" sz="2800" dirty="0" smtClean="0">
              <a:cs typeface="Times New Roman" pitchFamily="18" charset="0"/>
            </a:endParaRPr>
          </a:p>
          <a:p>
            <a:pPr eaLnBrk="1" hangingPunct="1">
              <a:buFontTx/>
              <a:buNone/>
            </a:pPr>
            <a:r>
              <a:rPr lang="en-US" sz="2800" dirty="0" smtClean="0">
                <a:solidFill>
                  <a:srgbClr val="000099"/>
                </a:solidFill>
                <a:cs typeface="Times New Roman" pitchFamily="18" charset="0"/>
              </a:rPr>
              <a:t>Is designed to enclose, anchor and protect the Metal Halide bulb</a:t>
            </a:r>
          </a:p>
          <a:p>
            <a:pPr eaLnBrk="1" hangingPunct="1">
              <a:buFontTx/>
              <a:buNone/>
            </a:pPr>
            <a:endParaRPr lang="en-US" sz="2800" dirty="0" smtClean="0">
              <a:solidFill>
                <a:srgbClr val="000099"/>
              </a:solidFill>
            </a:endParaRPr>
          </a:p>
        </p:txBody>
      </p:sp>
      <p:pic>
        <p:nvPicPr>
          <p:cNvPr id="2050" name="Picture 2" descr="C:\Users\mkothari\Documents\PIL\PIL Pictures\PIL Parts - 2011\Bulb Cage with heat sleeve - 1000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34453"/>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Generator</a:t>
            </a:r>
          </a:p>
        </p:txBody>
      </p:sp>
      <p:sp>
        <p:nvSpPr>
          <p:cNvPr id="12291" name="Rectangle 3"/>
          <p:cNvSpPr>
            <a:spLocks noGrp="1" noChangeArrowheads="1"/>
          </p:cNvSpPr>
          <p:nvPr>
            <p:ph type="body" sz="half" idx="1"/>
          </p:nvPr>
        </p:nvSpPr>
        <p:spPr>
          <a:xfrm>
            <a:off x="990600" y="2209800"/>
            <a:ext cx="3733800" cy="3810000"/>
          </a:xfrm>
        </p:spPr>
        <p:txBody>
          <a:bodyPr/>
          <a:lstStyle/>
          <a:p>
            <a:pPr eaLnBrk="1" hangingPunct="1">
              <a:lnSpc>
                <a:spcPct val="90000"/>
              </a:lnSpc>
              <a:buFontTx/>
              <a:buNone/>
            </a:pPr>
            <a:r>
              <a:rPr lang="en-US" sz="1800" b="1" dirty="0" smtClean="0">
                <a:solidFill>
                  <a:srgbClr val="000099"/>
                </a:solidFill>
              </a:rPr>
              <a:t>For 110V, 60 Hz MARKET - </a:t>
            </a:r>
          </a:p>
          <a:p>
            <a:pPr eaLnBrk="1" hangingPunct="1">
              <a:lnSpc>
                <a:spcPct val="90000"/>
              </a:lnSpc>
              <a:buFontTx/>
              <a:buNone/>
            </a:pPr>
            <a:r>
              <a:rPr lang="en-US" sz="1800" dirty="0" smtClean="0">
                <a:solidFill>
                  <a:srgbClr val="000099"/>
                </a:solidFill>
                <a:cs typeface="Times New Roman" pitchFamily="18" charset="0"/>
              </a:rPr>
              <a:t>      The generators are Honda Inverter Generators.  The  PIL 1000 unit uses the Honda EU2200i generator (</a:t>
            </a:r>
            <a:r>
              <a:rPr lang="en-US" sz="1600" i="1" dirty="0" smtClean="0">
                <a:solidFill>
                  <a:srgbClr val="000099"/>
                </a:solidFill>
                <a:cs typeface="Times New Roman" pitchFamily="18" charset="0"/>
              </a:rPr>
              <a:t>weighs about 47 lbs dry weight</a:t>
            </a:r>
            <a:r>
              <a:rPr lang="en-US" sz="1800" dirty="0" smtClean="0">
                <a:solidFill>
                  <a:srgbClr val="000099"/>
                </a:solidFill>
                <a:cs typeface="Times New Roman" pitchFamily="18" charset="0"/>
              </a:rPr>
              <a:t>). </a:t>
            </a:r>
            <a:br>
              <a:rPr lang="en-US" sz="1800" dirty="0" smtClean="0">
                <a:solidFill>
                  <a:srgbClr val="000099"/>
                </a:solidFill>
                <a:cs typeface="Times New Roman" pitchFamily="18" charset="0"/>
              </a:rPr>
            </a:br>
            <a:r>
              <a:rPr lang="en-US" sz="1800" dirty="0" smtClean="0">
                <a:solidFill>
                  <a:srgbClr val="000099"/>
                </a:solidFill>
                <a:cs typeface="Times New Roman" pitchFamily="18" charset="0"/>
              </a:rPr>
              <a:t>The generator is about the size of a medium-sized briefcase and slides into the frame so that the system remains one complete unit</a:t>
            </a:r>
          </a:p>
          <a:p>
            <a:pPr eaLnBrk="1" hangingPunct="1">
              <a:lnSpc>
                <a:spcPct val="90000"/>
              </a:lnSpc>
              <a:buFontTx/>
              <a:buNone/>
            </a:pPr>
            <a:endParaRPr lang="en-US" sz="1800" dirty="0" smtClean="0">
              <a:solidFill>
                <a:srgbClr val="000099"/>
              </a:solidFill>
              <a:cs typeface="Times New Roman" pitchFamily="18" charset="0"/>
            </a:endParaRPr>
          </a:p>
          <a:p>
            <a:pPr eaLnBrk="1" hangingPunct="1">
              <a:lnSpc>
                <a:spcPct val="90000"/>
              </a:lnSpc>
              <a:buFontTx/>
              <a:buNone/>
            </a:pPr>
            <a:r>
              <a:rPr lang="en-US" sz="1800" b="1" dirty="0">
                <a:solidFill>
                  <a:srgbClr val="000099"/>
                </a:solidFill>
                <a:cs typeface="Times New Roman" pitchFamily="18" charset="0"/>
              </a:rPr>
              <a:t>For 220V, 50 Hz MARKET – </a:t>
            </a:r>
          </a:p>
          <a:p>
            <a:pPr eaLnBrk="1" hangingPunct="1">
              <a:lnSpc>
                <a:spcPct val="90000"/>
              </a:lnSpc>
              <a:buFontTx/>
              <a:buNone/>
            </a:pPr>
            <a:r>
              <a:rPr lang="en-US" sz="1800" dirty="0">
                <a:solidFill>
                  <a:srgbClr val="000099"/>
                </a:solidFill>
                <a:cs typeface="Times New Roman" pitchFamily="18" charset="0"/>
              </a:rPr>
              <a:t>	</a:t>
            </a:r>
            <a:r>
              <a:rPr lang="en-US" sz="1800" dirty="0" smtClean="0">
                <a:solidFill>
                  <a:srgbClr val="000099"/>
                </a:solidFill>
                <a:cs typeface="Times New Roman" pitchFamily="18" charset="0"/>
              </a:rPr>
              <a:t>Use local equivalent </a:t>
            </a:r>
            <a:r>
              <a:rPr lang="en-US" sz="1800" dirty="0">
                <a:solidFill>
                  <a:srgbClr val="000099"/>
                </a:solidFill>
                <a:cs typeface="Times New Roman" pitchFamily="18" charset="0"/>
              </a:rPr>
              <a:t>generator </a:t>
            </a:r>
            <a:r>
              <a:rPr lang="en-US" sz="1800" dirty="0" smtClean="0">
                <a:solidFill>
                  <a:srgbClr val="000099"/>
                </a:solidFill>
                <a:cs typeface="Times New Roman" pitchFamily="18" charset="0"/>
              </a:rPr>
              <a:t>(Honda Eu20i)</a:t>
            </a:r>
            <a:endParaRPr lang="en-US" sz="1800" dirty="0">
              <a:solidFill>
                <a:srgbClr val="000099"/>
              </a:solidFill>
              <a:cs typeface="Times New Roman" pitchFamily="18" charset="0"/>
            </a:endParaRPr>
          </a:p>
          <a:p>
            <a:pPr eaLnBrk="1" hangingPunct="1">
              <a:lnSpc>
                <a:spcPct val="90000"/>
              </a:lnSpc>
              <a:buFontTx/>
              <a:buNone/>
            </a:pPr>
            <a:endParaRPr lang="en-US" sz="1400" dirty="0" smtClean="0">
              <a:solidFill>
                <a:srgbClr val="000099"/>
              </a:solidFill>
            </a:endParaRPr>
          </a:p>
        </p:txBody>
      </p:sp>
      <p:pic>
        <p:nvPicPr>
          <p:cNvPr id="12292" name="Picture 8" descr="View Larger Image of Model eu2000i">
            <a:hlinkClick r:id="rId3"/>
          </p:cNvPr>
          <p:cNvPicPr>
            <a:picLocks noChangeAspect="1" noChangeArrowheads="1"/>
          </p:cNvPicPr>
          <p:nvPr/>
        </p:nvPicPr>
        <p:blipFill>
          <a:blip r:embed="rId4" cstate="print"/>
          <a:srcRect/>
          <a:stretch>
            <a:fillRect/>
          </a:stretch>
        </p:blipFill>
        <p:spPr bwMode="auto">
          <a:xfrm>
            <a:off x="5334001" y="1752600"/>
            <a:ext cx="2286000" cy="2116138"/>
          </a:xfrm>
          <a:prstGeom prst="rect">
            <a:avLst/>
          </a:prstGeom>
          <a:noFill/>
          <a:ln w="9525">
            <a:noFill/>
            <a:miter lim="800000"/>
            <a:headEnd/>
            <a:tailEnd/>
          </a:ln>
        </p:spPr>
      </p:pic>
      <p:pic>
        <p:nvPicPr>
          <p:cNvPr id="12293" name="Picture 5" descr="C:\Users\mkothari\Documents\PIL\PIL Pictures\PIL 1000 with stabilizing pole\DSC02902.JPG"/>
          <p:cNvPicPr>
            <a:picLocks noChangeAspect="1" noChangeArrowheads="1"/>
          </p:cNvPicPr>
          <p:nvPr/>
        </p:nvPicPr>
        <p:blipFill>
          <a:blip r:embed="rId5" cstate="print"/>
          <a:srcRect/>
          <a:stretch>
            <a:fillRect/>
          </a:stretch>
        </p:blipFill>
        <p:spPr bwMode="auto">
          <a:xfrm>
            <a:off x="5562600" y="4114800"/>
            <a:ext cx="2946400" cy="2209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Case – Rain cover &amp; Stabilizing Poles</a:t>
            </a:r>
            <a:endParaRPr lang="en-US" dirty="0"/>
          </a:p>
        </p:txBody>
      </p:sp>
      <p:pic>
        <p:nvPicPr>
          <p:cNvPr id="4" name="Picture 3"/>
          <p:cNvPicPr>
            <a:picLocks noChangeAspect="1"/>
          </p:cNvPicPr>
          <p:nvPr/>
        </p:nvPicPr>
        <p:blipFill>
          <a:blip r:embed="rId2"/>
          <a:stretch>
            <a:fillRect/>
          </a:stretch>
        </p:blipFill>
        <p:spPr>
          <a:xfrm>
            <a:off x="838200" y="2133600"/>
            <a:ext cx="3043237" cy="3186168"/>
          </a:xfrm>
          <a:prstGeom prst="rect">
            <a:avLst/>
          </a:prstGeom>
        </p:spPr>
      </p:pic>
      <p:pic>
        <p:nvPicPr>
          <p:cNvPr id="6" name="Picture 5"/>
          <p:cNvPicPr>
            <a:picLocks noChangeAspect="1"/>
          </p:cNvPicPr>
          <p:nvPr/>
        </p:nvPicPr>
        <p:blipFill>
          <a:blip r:embed="rId3"/>
          <a:stretch>
            <a:fillRect/>
          </a:stretch>
        </p:blipFill>
        <p:spPr>
          <a:xfrm>
            <a:off x="4191000" y="2133600"/>
            <a:ext cx="1933575" cy="2209800"/>
          </a:xfrm>
          <a:prstGeom prst="rect">
            <a:avLst/>
          </a:prstGeom>
        </p:spPr>
      </p:pic>
      <p:pic>
        <p:nvPicPr>
          <p:cNvPr id="7" name="Picture 6"/>
          <p:cNvPicPr>
            <a:picLocks noChangeAspect="1"/>
          </p:cNvPicPr>
          <p:nvPr/>
        </p:nvPicPr>
        <p:blipFill>
          <a:blip r:embed="rId4"/>
          <a:stretch>
            <a:fillRect/>
          </a:stretch>
        </p:blipFill>
        <p:spPr>
          <a:xfrm>
            <a:off x="6324600" y="2971800"/>
            <a:ext cx="2015996" cy="24241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Repairs &amp; Spares</a:t>
            </a:r>
          </a:p>
        </p:txBody>
      </p:sp>
      <p:sp>
        <p:nvSpPr>
          <p:cNvPr id="13315" name="Rectangle 4"/>
          <p:cNvSpPr>
            <a:spLocks noGrp="1" noChangeArrowheads="1"/>
          </p:cNvSpPr>
          <p:nvPr>
            <p:ph type="body" sz="half" idx="2"/>
          </p:nvPr>
        </p:nvSpPr>
        <p:spPr>
          <a:xfrm>
            <a:off x="4648200" y="1981200"/>
            <a:ext cx="3810000" cy="4267200"/>
          </a:xfrm>
        </p:spPr>
        <p:txBody>
          <a:bodyPr/>
          <a:lstStyle/>
          <a:p>
            <a:pPr algn="ctr" eaLnBrk="1" hangingPunct="1">
              <a:buFontTx/>
              <a:buNone/>
            </a:pPr>
            <a:r>
              <a:rPr lang="en-US" sz="2400" dirty="0" smtClean="0">
                <a:solidFill>
                  <a:srgbClr val="000099"/>
                </a:solidFill>
                <a:cs typeface="Times New Roman" pitchFamily="18" charset="0"/>
              </a:rPr>
              <a:t>A mending toolkit is provided along with some basic tools to operate the tower.</a:t>
            </a:r>
          </a:p>
          <a:p>
            <a:pPr algn="ctr" eaLnBrk="1" hangingPunct="1">
              <a:buFontTx/>
              <a:buNone/>
            </a:pPr>
            <a:r>
              <a:rPr lang="en-US" sz="2400" dirty="0" smtClean="0">
                <a:solidFill>
                  <a:srgbClr val="000099"/>
                </a:solidFill>
                <a:cs typeface="Times New Roman" pitchFamily="18" charset="0"/>
              </a:rPr>
              <a:t> For major issues, please call Prism Lighting Services at </a:t>
            </a:r>
          </a:p>
          <a:p>
            <a:pPr algn="ctr" eaLnBrk="1" hangingPunct="1">
              <a:buFontTx/>
              <a:buNone/>
            </a:pPr>
            <a:r>
              <a:rPr lang="en-US" sz="2400" dirty="0" smtClean="0">
                <a:solidFill>
                  <a:srgbClr val="000099"/>
                </a:solidFill>
                <a:cs typeface="Times New Roman" pitchFamily="18" charset="0"/>
              </a:rPr>
              <a:t>    001-904-880-9900 </a:t>
            </a:r>
            <a:br>
              <a:rPr lang="en-US" sz="2400" dirty="0" smtClean="0">
                <a:solidFill>
                  <a:srgbClr val="000099"/>
                </a:solidFill>
                <a:cs typeface="Times New Roman" pitchFamily="18" charset="0"/>
              </a:rPr>
            </a:br>
            <a:r>
              <a:rPr lang="en-US" sz="2400" dirty="0" smtClean="0">
                <a:solidFill>
                  <a:srgbClr val="000099"/>
                </a:solidFill>
                <a:cs typeface="Times New Roman" pitchFamily="18" charset="0"/>
              </a:rPr>
              <a:t>or email:  </a:t>
            </a:r>
            <a:r>
              <a:rPr lang="en-US" sz="2400" b="1" dirty="0" smtClean="0">
                <a:solidFill>
                  <a:schemeClr val="tx2"/>
                </a:solidFill>
                <a:cs typeface="Times New Roman" pitchFamily="18" charset="0"/>
              </a:rPr>
              <a:t>sales@prismlighting.net</a:t>
            </a:r>
          </a:p>
          <a:p>
            <a:pPr algn="ctr" eaLnBrk="1" hangingPunct="1">
              <a:buFontTx/>
              <a:buNone/>
            </a:pPr>
            <a:r>
              <a:rPr lang="en-US" sz="1600" dirty="0" smtClean="0">
                <a:cs typeface="Times New Roman" pitchFamily="18" charset="0"/>
              </a:rPr>
              <a:t>Check out the 3 min video at:</a:t>
            </a:r>
          </a:p>
          <a:p>
            <a:pPr algn="ctr" eaLnBrk="1" hangingPunct="1">
              <a:buFontTx/>
              <a:buNone/>
            </a:pPr>
            <a:r>
              <a:rPr lang="en-US" sz="2400" dirty="0" smtClean="0">
                <a:solidFill>
                  <a:schemeClr val="tx2"/>
                </a:solidFill>
                <a:cs typeface="Times New Roman" pitchFamily="18" charset="0"/>
              </a:rPr>
              <a:t>www.prismlighting.net </a:t>
            </a:r>
          </a:p>
          <a:p>
            <a:pPr algn="ctr" eaLnBrk="1" hangingPunct="1">
              <a:buFontTx/>
              <a:buNone/>
            </a:pPr>
            <a:endParaRPr lang="en-US" sz="2400" dirty="0" smtClean="0">
              <a:cs typeface="Times New Roman" pitchFamily="18" charset="0"/>
            </a:endParaRPr>
          </a:p>
          <a:p>
            <a:pPr eaLnBrk="1" hangingPunct="1">
              <a:buFontTx/>
              <a:buNone/>
            </a:pPr>
            <a:endParaRPr lang="en-US" sz="2800" dirty="0" smtClean="0"/>
          </a:p>
        </p:txBody>
      </p:sp>
      <p:pic>
        <p:nvPicPr>
          <p:cNvPr id="3074" name="Picture 2" descr="C:\Users\mkothari\Documents\PIL\PIL Pictures\PIL Parts - 2011\Tool k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Dealer Family: (2018)</a:t>
            </a:r>
            <a:endParaRPr lang="en-US" dirty="0"/>
          </a:p>
        </p:txBody>
      </p:sp>
      <p:sp>
        <p:nvSpPr>
          <p:cNvPr id="3" name="Content Placeholder 2"/>
          <p:cNvSpPr>
            <a:spLocks noGrp="1"/>
          </p:cNvSpPr>
          <p:nvPr>
            <p:ph idx="1"/>
          </p:nvPr>
        </p:nvSpPr>
        <p:spPr/>
        <p:txBody>
          <a:bodyPr/>
          <a:lstStyle/>
          <a:p>
            <a:endParaRPr lang="en-US" dirty="0" smtClean="0"/>
          </a:p>
          <a:p>
            <a:r>
              <a:rPr lang="en-US" dirty="0" smtClean="0"/>
              <a:t>USA – </a:t>
            </a:r>
            <a:r>
              <a:rPr lang="en-US" dirty="0" smtClean="0"/>
              <a:t>22 </a:t>
            </a:r>
            <a:r>
              <a:rPr lang="en-US" dirty="0" smtClean="0"/>
              <a:t>dealers  </a:t>
            </a:r>
          </a:p>
          <a:p>
            <a:r>
              <a:rPr lang="en-US" dirty="0" smtClean="0"/>
              <a:t>International – dealers in </a:t>
            </a:r>
            <a:r>
              <a:rPr lang="en-US" dirty="0" smtClean="0"/>
              <a:t>27 </a:t>
            </a:r>
            <a:r>
              <a:rPr lang="en-US" dirty="0" smtClean="0"/>
              <a:t>countries</a:t>
            </a:r>
          </a:p>
          <a:p>
            <a:r>
              <a:rPr lang="en-US" dirty="0" smtClean="0">
                <a:solidFill>
                  <a:srgbClr val="C00000"/>
                </a:solidFill>
              </a:rPr>
              <a:t>http://www.prismlighting.net/our-dealers</a:t>
            </a:r>
            <a:r>
              <a:rPr lang="en-US" dirty="0">
                <a:solidFill>
                  <a:srgbClr val="C00000"/>
                </a:solidFill>
              </a:rPr>
              <a:t>/ </a:t>
            </a:r>
            <a:endParaRPr lang="en-US" dirty="0" smtClean="0">
              <a:solidFill>
                <a:srgbClr val="C00000"/>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741401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Quality Control:</a:t>
            </a:r>
            <a:endParaRPr lang="en-US" dirty="0">
              <a:solidFill>
                <a:srgbClr val="C00000"/>
              </a:solidFill>
            </a:endParaRPr>
          </a:p>
        </p:txBody>
      </p:sp>
      <p:sp>
        <p:nvSpPr>
          <p:cNvPr id="3" name="Content Placeholder 2"/>
          <p:cNvSpPr>
            <a:spLocks noGrp="1"/>
          </p:cNvSpPr>
          <p:nvPr>
            <p:ph idx="1"/>
          </p:nvPr>
        </p:nvSpPr>
        <p:spPr/>
        <p:txBody>
          <a:bodyPr/>
          <a:lstStyle/>
          <a:p>
            <a:r>
              <a:rPr lang="en-US" dirty="0"/>
              <a:t>ZERO warranty replacements </a:t>
            </a:r>
            <a:r>
              <a:rPr lang="en-US" dirty="0" smtClean="0"/>
              <a:t>against manufacturing defects till date </a:t>
            </a:r>
            <a:br>
              <a:rPr lang="en-US" dirty="0" smtClean="0"/>
            </a:br>
            <a:r>
              <a:rPr lang="en-US" b="1" dirty="0" smtClean="0">
                <a:solidFill>
                  <a:srgbClr val="7030A0"/>
                </a:solidFill>
              </a:rPr>
              <a:t>(since 2003…)</a:t>
            </a:r>
          </a:p>
          <a:p>
            <a:r>
              <a:rPr lang="en-US" dirty="0" smtClean="0"/>
              <a:t>Following </a:t>
            </a:r>
            <a:r>
              <a:rPr lang="en-US" dirty="0"/>
              <a:t>ISO quality </a:t>
            </a:r>
            <a:r>
              <a:rPr lang="en-US" dirty="0" smtClean="0"/>
              <a:t>standards </a:t>
            </a:r>
            <a:r>
              <a:rPr lang="en-US" i="1" dirty="0" smtClean="0"/>
              <a:t>(thanks to Mr. R.L. Kothari, ISO Consultant)</a:t>
            </a:r>
          </a:p>
          <a:p>
            <a:endParaRPr lang="en-US" dirty="0"/>
          </a:p>
          <a:p>
            <a:endParaRPr lang="en-US" dirty="0"/>
          </a:p>
        </p:txBody>
      </p:sp>
    </p:spTree>
    <p:extLst>
      <p:ext uri="{BB962C8B-B14F-4D97-AF65-F5344CB8AC3E}">
        <p14:creationId xmlns:p14="http://schemas.microsoft.com/office/powerpoint/2010/main" val="366656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solidFill>
                  <a:srgbClr val="3366FF"/>
                </a:solidFill>
              </a:rPr>
              <a:t>SCOPE OF APPLICATIONS:</a:t>
            </a:r>
            <a:endParaRPr lang="en-US" dirty="0">
              <a:solidFill>
                <a:srgbClr val="3366FF"/>
              </a:solidFill>
            </a:endParaRPr>
          </a:p>
        </p:txBody>
      </p:sp>
      <p:pic>
        <p:nvPicPr>
          <p:cNvPr id="4" name="Content Placeholder 3"/>
          <p:cNvPicPr>
            <a:picLocks noGrp="1" noChangeAspect="1"/>
          </p:cNvPicPr>
          <p:nvPr>
            <p:ph idx="1"/>
          </p:nvPr>
        </p:nvPicPr>
        <p:blipFill>
          <a:blip r:embed="rId2"/>
          <a:stretch>
            <a:fillRect/>
          </a:stretch>
        </p:blipFill>
        <p:spPr>
          <a:xfrm>
            <a:off x="2209800" y="1676400"/>
            <a:ext cx="4953000" cy="4491280"/>
          </a:xfrm>
          <a:prstGeom prst="rect">
            <a:avLst/>
          </a:prstGeom>
        </p:spPr>
      </p:pic>
    </p:spTree>
    <p:extLst>
      <p:ext uri="{BB962C8B-B14F-4D97-AF65-F5344CB8AC3E}">
        <p14:creationId xmlns:p14="http://schemas.microsoft.com/office/powerpoint/2010/main" val="3882258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PIL IN ACTION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676400"/>
            <a:ext cx="2628900" cy="1752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76400"/>
            <a:ext cx="2628900" cy="175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680882"/>
            <a:ext cx="2462712" cy="17716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 y="3452532"/>
            <a:ext cx="2627879" cy="19576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6967" y="3452532"/>
            <a:ext cx="2616133" cy="195766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3480562"/>
            <a:ext cx="2462712" cy="1929637"/>
          </a:xfrm>
          <a:prstGeom prst="rect">
            <a:avLst/>
          </a:prstGeom>
        </p:spPr>
      </p:pic>
    </p:spTree>
    <p:extLst>
      <p:ext uri="{BB962C8B-B14F-4D97-AF65-F5344CB8AC3E}">
        <p14:creationId xmlns:p14="http://schemas.microsoft.com/office/powerpoint/2010/main" val="302449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304800"/>
            <a:ext cx="6248400" cy="6189822"/>
          </a:xfrm>
          <a:prstGeom prst="rect">
            <a:avLst/>
          </a:prstGeom>
        </p:spPr>
      </p:pic>
    </p:spTree>
    <p:extLst>
      <p:ext uri="{BB962C8B-B14F-4D97-AF65-F5344CB8AC3E}">
        <p14:creationId xmlns:p14="http://schemas.microsoft.com/office/powerpoint/2010/main" val="3901553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6248400" cy="4114800"/>
          </a:xfrm>
        </p:spPr>
        <p:txBody>
          <a:bodyPr/>
          <a:lstStyle/>
          <a:p>
            <a:pPr marL="0" indent="0" algn="ctr">
              <a:buNone/>
            </a:pPr>
            <a:r>
              <a:rPr lang="en-US" sz="7200" dirty="0" smtClean="0">
                <a:solidFill>
                  <a:schemeClr val="accent6">
                    <a:lumMod val="75000"/>
                  </a:schemeClr>
                </a:solidFill>
              </a:rPr>
              <a:t>PRISM </a:t>
            </a:r>
          </a:p>
          <a:p>
            <a:pPr marL="0" indent="0" algn="ctr">
              <a:buNone/>
            </a:pPr>
            <a:r>
              <a:rPr lang="en-US" sz="7200" dirty="0" smtClean="0">
                <a:solidFill>
                  <a:schemeClr val="accent6">
                    <a:lumMod val="75000"/>
                  </a:schemeClr>
                </a:solidFill>
              </a:rPr>
              <a:t>BALLOON </a:t>
            </a:r>
            <a:r>
              <a:rPr lang="en-US" sz="7200" dirty="0">
                <a:solidFill>
                  <a:schemeClr val="accent6">
                    <a:lumMod val="75000"/>
                  </a:schemeClr>
                </a:solidFill>
              </a:rPr>
              <a:t>LIGHTS</a:t>
            </a:r>
          </a:p>
        </p:txBody>
      </p:sp>
      <p:pic>
        <p:nvPicPr>
          <p:cNvPr id="2" name="Picture 1"/>
          <p:cNvPicPr>
            <a:picLocks noChangeAspect="1"/>
          </p:cNvPicPr>
          <p:nvPr/>
        </p:nvPicPr>
        <p:blipFill>
          <a:blip r:embed="rId2"/>
          <a:stretch>
            <a:fillRect/>
          </a:stretch>
        </p:blipFill>
        <p:spPr>
          <a:xfrm>
            <a:off x="6570194" y="0"/>
            <a:ext cx="2573806" cy="6858000"/>
          </a:xfrm>
          <a:prstGeom prst="rect">
            <a:avLst/>
          </a:prstGeom>
        </p:spPr>
      </p:pic>
    </p:spTree>
    <p:extLst>
      <p:ext uri="{BB962C8B-B14F-4D97-AF65-F5344CB8AC3E}">
        <p14:creationId xmlns:p14="http://schemas.microsoft.com/office/powerpoint/2010/main" val="414814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C0C0C0"/>
                  </a:outerShdw>
                </a:effectLst>
              </a:rPr>
              <a:t>PRISM LIGHTING PRODUCT PORTFOLIO:</a:t>
            </a:r>
          </a:p>
        </p:txBody>
      </p:sp>
      <p:sp>
        <p:nvSpPr>
          <p:cNvPr id="5123" name="Rectangle 3"/>
          <p:cNvSpPr>
            <a:spLocks noGrp="1" noChangeArrowheads="1"/>
          </p:cNvSpPr>
          <p:nvPr>
            <p:ph type="body" idx="1"/>
          </p:nvPr>
        </p:nvSpPr>
        <p:spPr/>
        <p:txBody>
          <a:bodyPr/>
          <a:lstStyle/>
          <a:p>
            <a:pPr eaLnBrk="1" hangingPunct="1">
              <a:buFontTx/>
              <a:buNone/>
              <a:defRPr/>
            </a:pPr>
            <a:r>
              <a:rPr lang="en-US" sz="4000" dirty="0" smtClean="0">
                <a:solidFill>
                  <a:srgbClr val="000099"/>
                </a:solidFill>
              </a:rPr>
              <a:t>  </a:t>
            </a:r>
          </a:p>
        </p:txBody>
      </p:sp>
      <p:sp>
        <p:nvSpPr>
          <p:cNvPr id="4" name="Rectangle 2"/>
          <p:cNvSpPr txBox="1">
            <a:spLocks noChangeArrowheads="1"/>
          </p:cNvSpPr>
          <p:nvPr/>
        </p:nvSpPr>
        <p:spPr bwMode="auto">
          <a:xfrm>
            <a:off x="1066800" y="1828800"/>
            <a:ext cx="7239000" cy="457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2400" b="1" kern="0" dirty="0" smtClean="0">
                <a:solidFill>
                  <a:srgbClr val="000099"/>
                </a:solidFill>
                <a:effectLst>
                  <a:outerShdw blurRad="38100" dist="38100" dir="2700000" algn="tl">
                    <a:srgbClr val="C0C0C0"/>
                  </a:outerShdw>
                </a:effectLst>
              </a:rPr>
              <a:t>Prism Inflatable Lighting System</a:t>
            </a:r>
            <a:br>
              <a:rPr lang="en-US" sz="2400" b="1" kern="0" dirty="0" smtClean="0">
                <a:solidFill>
                  <a:srgbClr val="000099"/>
                </a:solidFill>
                <a:effectLst>
                  <a:outerShdw blurRad="38100" dist="38100" dir="2700000" algn="tl">
                    <a:srgbClr val="C0C0C0"/>
                  </a:outerShdw>
                </a:effectLst>
              </a:rPr>
            </a:br>
            <a:r>
              <a:rPr lang="en-US" sz="2000" b="1" i="1" kern="0" dirty="0" smtClean="0">
                <a:solidFill>
                  <a:srgbClr val="00B050"/>
                </a:solidFill>
                <a:effectLst>
                  <a:outerShdw blurRad="38100" dist="38100" dir="2700000" algn="tl">
                    <a:srgbClr val="C0C0C0"/>
                  </a:outerShdw>
                </a:effectLst>
              </a:rPr>
              <a:t>USA Patent # 8328377</a:t>
            </a:r>
            <a:br>
              <a:rPr lang="en-US" sz="2000" b="1" i="1" kern="0" dirty="0" smtClean="0">
                <a:solidFill>
                  <a:srgbClr val="00B050"/>
                </a:solidFill>
                <a:effectLst>
                  <a:outerShdw blurRad="38100" dist="38100" dir="2700000" algn="tl">
                    <a:srgbClr val="C0C0C0"/>
                  </a:outerShdw>
                </a:effectLst>
              </a:rPr>
            </a:br>
            <a:r>
              <a:rPr lang="en-US" sz="2000" b="1" i="1" kern="0" dirty="0" smtClean="0">
                <a:solidFill>
                  <a:srgbClr val="00B050"/>
                </a:solidFill>
                <a:effectLst>
                  <a:outerShdw blurRad="38100" dist="38100" dir="2700000" algn="tl">
                    <a:srgbClr val="C0C0C0"/>
                  </a:outerShdw>
                </a:effectLst>
              </a:rPr>
              <a:t>USA Patent # 8939593</a:t>
            </a:r>
          </a:p>
          <a:p>
            <a:pPr eaLnBrk="1" hangingPunct="1">
              <a:defRPr/>
            </a:pPr>
            <a:r>
              <a:rPr lang="en-US" sz="2400" b="1" kern="0" dirty="0" smtClean="0">
                <a:solidFill>
                  <a:srgbClr val="000099"/>
                </a:solidFill>
                <a:effectLst>
                  <a:outerShdw blurRad="38100" dist="38100" dir="2700000" algn="tl">
                    <a:srgbClr val="C0C0C0"/>
                  </a:outerShdw>
                </a:effectLst>
              </a:rPr>
              <a:t>Prism Balloon Light</a:t>
            </a:r>
            <a:endParaRPr lang="en-US" sz="2000" b="1" i="1" kern="0" dirty="0" smtClean="0">
              <a:solidFill>
                <a:srgbClr val="00B050"/>
              </a:solidFill>
              <a:effectLst>
                <a:outerShdw blurRad="38100" dist="38100" dir="2700000" algn="tl">
                  <a:srgbClr val="C0C0C0"/>
                </a:outerShdw>
              </a:effectLst>
            </a:endParaRPr>
          </a:p>
          <a:p>
            <a:pPr eaLnBrk="1" hangingPunct="1">
              <a:defRPr/>
            </a:pPr>
            <a:r>
              <a:rPr lang="en-US" sz="2400" b="1" kern="0" dirty="0" smtClean="0">
                <a:solidFill>
                  <a:srgbClr val="000099"/>
                </a:solidFill>
                <a:effectLst>
                  <a:outerShdw blurRad="38100" dist="38100" dir="2700000" algn="tl">
                    <a:srgbClr val="C0C0C0"/>
                  </a:outerShdw>
                </a:effectLst>
              </a:rPr>
              <a:t>Prism Flood Light </a:t>
            </a:r>
            <a:r>
              <a:rPr lang="en-US" sz="2000" b="1" i="1" kern="0" dirty="0" smtClean="0">
                <a:solidFill>
                  <a:srgbClr val="00B050"/>
                </a:solidFill>
                <a:effectLst>
                  <a:outerShdw blurRad="38100" dist="38100" dir="2700000" algn="tl">
                    <a:srgbClr val="C0C0C0"/>
                  </a:outerShdw>
                </a:effectLst>
              </a:rPr>
              <a:t>(Stainless Steel)</a:t>
            </a:r>
            <a:endParaRPr lang="en-US" sz="2000" b="1" i="1" kern="0" dirty="0">
              <a:solidFill>
                <a:srgbClr val="00B050"/>
              </a:solidFill>
              <a:effectLst>
                <a:outerShdw blurRad="38100" dist="38100" dir="2700000" algn="tl">
                  <a:srgbClr val="C0C0C0"/>
                </a:outerShdw>
              </a:effectLst>
            </a:endParaRPr>
          </a:p>
          <a:p>
            <a:pPr eaLnBrk="1" hangingPunct="1">
              <a:defRPr/>
            </a:pPr>
            <a:r>
              <a:rPr lang="en-US" sz="2400" b="1" kern="0" dirty="0" smtClean="0">
                <a:solidFill>
                  <a:srgbClr val="000099"/>
                </a:solidFill>
                <a:effectLst>
                  <a:outerShdw blurRad="38100" dist="38100" dir="2700000" algn="tl">
                    <a:srgbClr val="C0C0C0"/>
                  </a:outerShdw>
                </a:effectLst>
              </a:rPr>
              <a:t>Prism Emergency Triage Light </a:t>
            </a:r>
            <a:r>
              <a:rPr lang="en-US" sz="2000" b="1" i="1" kern="0" dirty="0" smtClean="0">
                <a:solidFill>
                  <a:srgbClr val="00B050"/>
                </a:solidFill>
                <a:effectLst>
                  <a:outerShdw blurRad="38100" dist="38100" dir="2700000" algn="tl">
                    <a:srgbClr val="C0C0C0"/>
                  </a:outerShdw>
                </a:effectLst>
              </a:rPr>
              <a:t>(Multiple </a:t>
            </a:r>
            <a:r>
              <a:rPr lang="en-US" sz="2000" b="1" i="1" kern="0" dirty="0">
                <a:solidFill>
                  <a:srgbClr val="00B050"/>
                </a:solidFill>
                <a:effectLst>
                  <a:outerShdw blurRad="38100" dist="38100" dir="2700000" algn="tl">
                    <a:srgbClr val="C0C0C0"/>
                  </a:outerShdw>
                </a:effectLst>
              </a:rPr>
              <a:t>P</a:t>
            </a:r>
            <a:r>
              <a:rPr lang="en-US" sz="2000" b="1" i="1" kern="0" dirty="0" smtClean="0">
                <a:solidFill>
                  <a:srgbClr val="00B050"/>
                </a:solidFill>
                <a:effectLst>
                  <a:outerShdw blurRad="38100" dist="38100" dir="2700000" algn="tl">
                    <a:srgbClr val="C0C0C0"/>
                  </a:outerShdw>
                </a:effectLst>
              </a:rPr>
              <a:t>atents)</a:t>
            </a:r>
          </a:p>
          <a:p>
            <a:pPr eaLnBrk="1" hangingPunct="1">
              <a:defRPr/>
            </a:pPr>
            <a:r>
              <a:rPr lang="en-US" sz="2400" b="1" kern="0" dirty="0" smtClean="0">
                <a:solidFill>
                  <a:srgbClr val="000099"/>
                </a:solidFill>
                <a:effectLst>
                  <a:outerShdw blurRad="38100" dist="38100" dir="2700000" algn="tl">
                    <a:srgbClr val="C0C0C0"/>
                  </a:outerShdw>
                </a:effectLst>
              </a:rPr>
              <a:t>Flashlight DVR </a:t>
            </a:r>
            <a:r>
              <a:rPr lang="en-US" sz="2000" b="1" i="1" kern="0" dirty="0" smtClean="0">
                <a:solidFill>
                  <a:srgbClr val="00B050"/>
                </a:solidFill>
                <a:effectLst>
                  <a:outerShdw blurRad="38100" dist="38100" dir="2700000" algn="tl">
                    <a:srgbClr val="C0C0C0"/>
                  </a:outerShdw>
                </a:effectLst>
              </a:rPr>
              <a:t>(Patented)</a:t>
            </a:r>
          </a:p>
          <a:p>
            <a:pPr eaLnBrk="1" hangingPunct="1">
              <a:defRPr/>
            </a:pPr>
            <a:endParaRPr lang="en-US" sz="1600" b="1" kern="0" dirty="0" smtClean="0">
              <a:solidFill>
                <a:srgbClr val="00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7200" y="762000"/>
            <a:ext cx="3657600" cy="5492955"/>
          </a:xfrm>
          <a:prstGeom prst="rect">
            <a:avLst/>
          </a:prstGeom>
        </p:spPr>
      </p:pic>
      <p:pic>
        <p:nvPicPr>
          <p:cNvPr id="6" name="Picture 5"/>
          <p:cNvPicPr>
            <a:picLocks noChangeAspect="1"/>
          </p:cNvPicPr>
          <p:nvPr/>
        </p:nvPicPr>
        <p:blipFill>
          <a:blip r:embed="rId3"/>
          <a:stretch>
            <a:fillRect/>
          </a:stretch>
        </p:blipFill>
        <p:spPr>
          <a:xfrm>
            <a:off x="1066800" y="0"/>
            <a:ext cx="2161263" cy="6858000"/>
          </a:xfrm>
          <a:prstGeom prst="rect">
            <a:avLst/>
          </a:prstGeom>
        </p:spPr>
      </p:pic>
    </p:spTree>
    <p:extLst>
      <p:ext uri="{BB962C8B-B14F-4D97-AF65-F5344CB8AC3E}">
        <p14:creationId xmlns:p14="http://schemas.microsoft.com/office/powerpoint/2010/main" val="131695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301765"/>
            <a:ext cx="7772400" cy="1143000"/>
          </a:xfrm>
        </p:spPr>
        <p:txBody>
          <a:bodyPr/>
          <a:lstStyle/>
          <a:p>
            <a:r>
              <a:rPr lang="en-US" sz="3200" dirty="0"/>
              <a:t>Long-lasting</a:t>
            </a:r>
            <a:r>
              <a:rPr lang="en-US" sz="3200" dirty="0" smtClean="0"/>
              <a:t>, Energy-saving lighting for </a:t>
            </a:r>
            <a:r>
              <a:rPr lang="en-US" sz="3200" dirty="0"/>
              <a:t>Mobile Applications</a:t>
            </a:r>
          </a:p>
        </p:txBody>
      </p:sp>
      <p:pic>
        <p:nvPicPr>
          <p:cNvPr id="5" name="Content Placeholder 4"/>
          <p:cNvPicPr>
            <a:picLocks noGrp="1" noChangeAspect="1"/>
          </p:cNvPicPr>
          <p:nvPr>
            <p:ph idx="1"/>
          </p:nvPr>
        </p:nvPicPr>
        <p:blipFill>
          <a:blip r:embed="rId2"/>
          <a:stretch>
            <a:fillRect/>
          </a:stretch>
        </p:blipFill>
        <p:spPr>
          <a:xfrm>
            <a:off x="1676400" y="1981200"/>
            <a:ext cx="5660180" cy="1905000"/>
          </a:xfrm>
          <a:prstGeom prst="rect">
            <a:avLst/>
          </a:prstGeom>
        </p:spPr>
      </p:pic>
      <p:pic>
        <p:nvPicPr>
          <p:cNvPr id="6" name="Picture 5"/>
          <p:cNvPicPr>
            <a:picLocks noChangeAspect="1"/>
          </p:cNvPicPr>
          <p:nvPr/>
        </p:nvPicPr>
        <p:blipFill>
          <a:blip r:embed="rId3"/>
          <a:stretch>
            <a:fillRect/>
          </a:stretch>
        </p:blipFill>
        <p:spPr>
          <a:xfrm>
            <a:off x="4267200" y="4267200"/>
            <a:ext cx="4231602" cy="2189940"/>
          </a:xfrm>
          <a:prstGeom prst="rect">
            <a:avLst/>
          </a:prstGeom>
        </p:spPr>
      </p:pic>
    </p:spTree>
    <p:extLst>
      <p:ext uri="{BB962C8B-B14F-4D97-AF65-F5344CB8AC3E}">
        <p14:creationId xmlns:p14="http://schemas.microsoft.com/office/powerpoint/2010/main" val="2066477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Prism Mini Balloon Light</a:t>
            </a:r>
            <a:endParaRPr lang="en-US" dirty="0"/>
          </a:p>
        </p:txBody>
      </p:sp>
      <p:pic>
        <p:nvPicPr>
          <p:cNvPr id="5" name="Picture 4"/>
          <p:cNvPicPr>
            <a:picLocks noChangeAspect="1"/>
          </p:cNvPicPr>
          <p:nvPr/>
        </p:nvPicPr>
        <p:blipFill>
          <a:blip r:embed="rId2"/>
          <a:stretch>
            <a:fillRect/>
          </a:stretch>
        </p:blipFill>
        <p:spPr>
          <a:xfrm>
            <a:off x="3352800" y="1578330"/>
            <a:ext cx="1981200" cy="4596094"/>
          </a:xfrm>
          <a:prstGeom prst="rect">
            <a:avLst/>
          </a:prstGeom>
        </p:spPr>
      </p:pic>
      <p:pic>
        <p:nvPicPr>
          <p:cNvPr id="6" name="Picture 5"/>
          <p:cNvPicPr>
            <a:picLocks noChangeAspect="1"/>
          </p:cNvPicPr>
          <p:nvPr/>
        </p:nvPicPr>
        <p:blipFill>
          <a:blip r:embed="rId3"/>
          <a:stretch>
            <a:fillRect/>
          </a:stretch>
        </p:blipFill>
        <p:spPr>
          <a:xfrm>
            <a:off x="6019800" y="1981200"/>
            <a:ext cx="2210598" cy="3583011"/>
          </a:xfrm>
          <a:prstGeom prst="rect">
            <a:avLst/>
          </a:prstGeom>
        </p:spPr>
      </p:pic>
      <p:sp>
        <p:nvSpPr>
          <p:cNvPr id="7" name="TextBox 6"/>
          <p:cNvSpPr txBox="1"/>
          <p:nvPr/>
        </p:nvSpPr>
        <p:spPr>
          <a:xfrm>
            <a:off x="5715000" y="5867400"/>
            <a:ext cx="2895600" cy="461665"/>
          </a:xfrm>
          <a:prstGeom prst="rect">
            <a:avLst/>
          </a:prstGeom>
          <a:noFill/>
        </p:spPr>
        <p:txBody>
          <a:bodyPr wrap="square" rtlCol="0">
            <a:spAutoFit/>
          </a:bodyPr>
          <a:lstStyle/>
          <a:p>
            <a:r>
              <a:rPr lang="en-US" dirty="0" smtClean="0"/>
              <a:t>100 W &amp; 160 W LED</a:t>
            </a:r>
            <a:endParaRPr lang="en-US" dirty="0"/>
          </a:p>
        </p:txBody>
      </p:sp>
      <p:pic>
        <p:nvPicPr>
          <p:cNvPr id="9" name="Picture 8"/>
          <p:cNvPicPr>
            <a:picLocks noChangeAspect="1"/>
          </p:cNvPicPr>
          <p:nvPr/>
        </p:nvPicPr>
        <p:blipFill>
          <a:blip r:embed="rId4"/>
          <a:stretch>
            <a:fillRect/>
          </a:stretch>
        </p:blipFill>
        <p:spPr>
          <a:xfrm>
            <a:off x="838200" y="1423690"/>
            <a:ext cx="1504950" cy="4905375"/>
          </a:xfrm>
          <a:prstGeom prst="rect">
            <a:avLst/>
          </a:prstGeom>
        </p:spPr>
      </p:pic>
    </p:spTree>
    <p:extLst>
      <p:ext uri="{BB962C8B-B14F-4D97-AF65-F5344CB8AC3E}">
        <p14:creationId xmlns:p14="http://schemas.microsoft.com/office/powerpoint/2010/main" val="77232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7772400" cy="1143000"/>
          </a:xfrm>
        </p:spPr>
        <p:txBody>
          <a:bodyPr/>
          <a:lstStyle/>
          <a:p>
            <a:r>
              <a:rPr lang="en-US" dirty="0" smtClean="0"/>
              <a:t>Technical Data</a:t>
            </a:r>
            <a:endParaRPr lang="en-US" dirty="0"/>
          </a:p>
        </p:txBody>
      </p:sp>
      <p:pic>
        <p:nvPicPr>
          <p:cNvPr id="3" name="Content Placeholder 2"/>
          <p:cNvPicPr>
            <a:picLocks noGrp="1" noChangeAspect="1"/>
          </p:cNvPicPr>
          <p:nvPr>
            <p:ph idx="1"/>
          </p:nvPr>
        </p:nvPicPr>
        <p:blipFill>
          <a:blip r:embed="rId2"/>
          <a:stretch>
            <a:fillRect/>
          </a:stretch>
        </p:blipFill>
        <p:spPr>
          <a:xfrm>
            <a:off x="1600200" y="1473679"/>
            <a:ext cx="5791200" cy="4676462"/>
          </a:xfrm>
          <a:prstGeom prst="rect">
            <a:avLst/>
          </a:prstGeom>
        </p:spPr>
      </p:pic>
    </p:spTree>
    <p:extLst>
      <p:ext uri="{BB962C8B-B14F-4D97-AF65-F5344CB8AC3E}">
        <p14:creationId xmlns:p14="http://schemas.microsoft.com/office/powerpoint/2010/main" val="304005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dirty="0" smtClean="0">
                <a:solidFill>
                  <a:srgbClr val="0070C0"/>
                </a:solidFill>
                <a:latin typeface="Arial Rounded MT Bold" panose="020F0704030504030204" pitchFamily="34" charset="0"/>
              </a:rPr>
              <a:t>PRISM </a:t>
            </a:r>
          </a:p>
          <a:p>
            <a:pPr marL="0" indent="0" algn="ctr">
              <a:buNone/>
            </a:pPr>
            <a:r>
              <a:rPr lang="en-US" sz="8000" dirty="0" smtClean="0">
                <a:solidFill>
                  <a:srgbClr val="0070C0"/>
                </a:solidFill>
                <a:latin typeface="Arial Rounded MT Bold" panose="020F0704030504030204" pitchFamily="34" charset="0"/>
              </a:rPr>
              <a:t>EMERGENCY TRIAGE LIGHT</a:t>
            </a:r>
            <a:endParaRPr lang="en-US" sz="80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3895288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Prism Emergency Triage Light</a:t>
            </a:r>
            <a:endParaRPr lang="en-US"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6054811" y="5452932"/>
            <a:ext cx="2708189" cy="1143000"/>
          </a:xfrm>
          <a:prstGeom prst="rect">
            <a:avLst/>
          </a:prstGeom>
        </p:spPr>
      </p:pic>
      <p:sp>
        <p:nvSpPr>
          <p:cNvPr id="5" name="Rectangle 4"/>
          <p:cNvSpPr/>
          <p:nvPr/>
        </p:nvSpPr>
        <p:spPr>
          <a:xfrm>
            <a:off x="914400" y="1524000"/>
            <a:ext cx="7848600" cy="4247317"/>
          </a:xfrm>
          <a:prstGeom prst="rect">
            <a:avLst/>
          </a:prstGeom>
        </p:spPr>
        <p:txBody>
          <a:bodyPr wrap="square">
            <a:spAutoFit/>
          </a:bodyPr>
          <a:lstStyle/>
          <a:p>
            <a:r>
              <a:rPr lang="en-US" sz="1800" dirty="0">
                <a:latin typeface="Browallia New" panose="020B0604020202020204" pitchFamily="34" charset="-34"/>
                <a:cs typeface="Browallia New" panose="020B0604020202020204" pitchFamily="34" charset="-34"/>
              </a:rPr>
              <a:t>Using </a:t>
            </a: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 the purchasing agency saves a substantial amount of money for the following reasons:</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Chemical </a:t>
            </a:r>
            <a:r>
              <a:rPr lang="en-US" sz="1800" dirty="0">
                <a:latin typeface="Browallia New" panose="020B0604020202020204" pitchFamily="34" charset="-34"/>
                <a:cs typeface="Browallia New" panose="020B0604020202020204" pitchFamily="34" charset="-34"/>
              </a:rPr>
              <a:t>light sticks have a shelf-life of about 2 years*, after which there is no guarantee that they </a:t>
            </a:r>
            <a:r>
              <a:rPr lang="en-US" sz="1800" dirty="0" smtClean="0">
                <a:latin typeface="Browallia New" panose="020B0604020202020204" pitchFamily="34" charset="-34"/>
                <a:cs typeface="Browallia New" panose="020B0604020202020204" pitchFamily="34" charset="-34"/>
              </a:rPr>
              <a:t>will perform </a:t>
            </a:r>
            <a:r>
              <a:rPr lang="en-US" sz="1800" dirty="0">
                <a:latin typeface="Browallia New" panose="020B0604020202020204" pitchFamily="34" charset="-34"/>
                <a:cs typeface="Browallia New" panose="020B0604020202020204" pitchFamily="34" charset="-34"/>
              </a:rPr>
              <a:t>optimally and must be disposed of. Because of waste reduction, </a:t>
            </a: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 are a greener </a:t>
            </a:r>
            <a:r>
              <a:rPr lang="en-US" sz="1800" dirty="0" smtClean="0">
                <a:latin typeface="Browallia New" panose="020B0604020202020204" pitchFamily="34" charset="-34"/>
                <a:cs typeface="Browallia New" panose="020B0604020202020204" pitchFamily="34" charset="-34"/>
              </a:rPr>
              <a:t>option and </a:t>
            </a:r>
            <a:r>
              <a:rPr lang="en-US" sz="1800" dirty="0">
                <a:latin typeface="Browallia New" panose="020B0604020202020204" pitchFamily="34" charset="-34"/>
                <a:cs typeface="Browallia New" panose="020B0604020202020204" pitchFamily="34" charset="-34"/>
              </a:rPr>
              <a:t>reduce disposal costs</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 have a battery shelf-life of 5 years.</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While </a:t>
            </a:r>
            <a:r>
              <a:rPr lang="en-US" sz="1800" dirty="0">
                <a:latin typeface="Browallia New" panose="020B0604020202020204" pitchFamily="34" charset="-34"/>
                <a:cs typeface="Browallia New" panose="020B0604020202020204" pitchFamily="34" charset="-34"/>
              </a:rPr>
              <a:t>in storage, after 4 years the agency will have spent at least $144.00 in blue chemical light sticks </a:t>
            </a:r>
            <a:r>
              <a:rPr lang="en-US" sz="1800" dirty="0" smtClean="0">
                <a:latin typeface="Browallia New" panose="020B0604020202020204" pitchFamily="34" charset="-34"/>
                <a:cs typeface="Browallia New" panose="020B0604020202020204" pitchFamily="34" charset="-34"/>
              </a:rPr>
              <a:t>as opposed </a:t>
            </a:r>
            <a:r>
              <a:rPr lang="en-US" sz="1800" dirty="0">
                <a:latin typeface="Browallia New" panose="020B0604020202020204" pitchFamily="34" charset="-34"/>
                <a:cs typeface="Browallia New" panose="020B0604020202020204" pitchFamily="34" charset="-34"/>
              </a:rPr>
              <a:t>to replacing a $3.00 battery for each </a:t>
            </a: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The </a:t>
            </a:r>
            <a:r>
              <a:rPr lang="en-US" sz="1800" dirty="0">
                <a:latin typeface="Browallia New" panose="020B0604020202020204" pitchFamily="34" charset="-34"/>
                <a:cs typeface="Browallia New" panose="020B0604020202020204" pitchFamily="34" charset="-34"/>
              </a:rPr>
              <a:t>storage cost is less for </a:t>
            </a: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The </a:t>
            </a:r>
            <a:r>
              <a:rPr lang="en-US" sz="1800" dirty="0">
                <a:latin typeface="Browallia New" panose="020B0604020202020204" pitchFamily="34" charset="-34"/>
                <a:cs typeface="Browallia New" panose="020B0604020202020204" pitchFamily="34" charset="-34"/>
              </a:rPr>
              <a:t>transportation cost is less for </a:t>
            </a: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 are reusable.</a:t>
            </a:r>
          </a:p>
          <a:p>
            <a:pPr marL="342900" indent="-342900">
              <a:buFont typeface="Arial" panose="020B0604020202020204" pitchFamily="34" charset="0"/>
              <a:buChar char="•"/>
            </a:pPr>
            <a:r>
              <a:rPr lang="en-US" sz="1800" dirty="0" smtClean="0">
                <a:latin typeface="Browallia New" panose="020B0604020202020204" pitchFamily="34" charset="-34"/>
                <a:cs typeface="Browallia New" panose="020B0604020202020204" pitchFamily="34" charset="-34"/>
              </a:rPr>
              <a:t>Prism E/T </a:t>
            </a:r>
            <a:r>
              <a:rPr lang="en-US" sz="1800" dirty="0">
                <a:latin typeface="Browallia New" panose="020B0604020202020204" pitchFamily="34" charset="-34"/>
                <a:cs typeface="Browallia New" panose="020B0604020202020204" pitchFamily="34" charset="-34"/>
              </a:rPr>
              <a:t>Lights™ may be serviced; the batteries and nosecones are replaceable.</a:t>
            </a:r>
          </a:p>
        </p:txBody>
      </p:sp>
      <p:sp>
        <p:nvSpPr>
          <p:cNvPr id="6" name="Rectangle 5"/>
          <p:cNvSpPr/>
          <p:nvPr/>
        </p:nvSpPr>
        <p:spPr>
          <a:xfrm>
            <a:off x="1122528" y="5857268"/>
            <a:ext cx="4572000" cy="738664"/>
          </a:xfrm>
          <a:prstGeom prst="rect">
            <a:avLst/>
          </a:prstGeom>
        </p:spPr>
        <p:txBody>
          <a:bodyPr>
            <a:spAutoFit/>
          </a:bodyPr>
          <a:lstStyle/>
          <a:p>
            <a:r>
              <a:rPr lang="en-US" sz="1400" dirty="0" smtClean="0">
                <a:latin typeface="MyriadPro-Regular"/>
              </a:rPr>
              <a:t>Prism Emergency/Triage </a:t>
            </a:r>
            <a:r>
              <a:rPr lang="en-US" sz="1400" dirty="0">
                <a:latin typeface="MyriadPro-Regular"/>
              </a:rPr>
              <a:t>lights™ last from 3 to 8 days while continually illuminated, depending on color selection.</a:t>
            </a:r>
            <a:endParaRPr lang="en-US" sz="1400" dirty="0"/>
          </a:p>
        </p:txBody>
      </p:sp>
    </p:spTree>
    <p:extLst>
      <p:ext uri="{BB962C8B-B14F-4D97-AF65-F5344CB8AC3E}">
        <p14:creationId xmlns:p14="http://schemas.microsoft.com/office/powerpoint/2010/main" val="1180102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dirty="0" smtClean="0">
                <a:solidFill>
                  <a:srgbClr val="0070C0"/>
                </a:solidFill>
                <a:latin typeface="Arial Rounded MT Bold" panose="020F0704030504030204" pitchFamily="34" charset="0"/>
              </a:rPr>
              <a:t>PRISM </a:t>
            </a:r>
          </a:p>
          <a:p>
            <a:pPr marL="0" indent="0" algn="ctr">
              <a:buNone/>
            </a:pPr>
            <a:r>
              <a:rPr lang="en-US" sz="8000" dirty="0" smtClean="0">
                <a:solidFill>
                  <a:srgbClr val="0070C0"/>
                </a:solidFill>
                <a:latin typeface="Arial Rounded MT Bold" panose="020F0704030504030204" pitchFamily="34" charset="0"/>
              </a:rPr>
              <a:t>FLOOD LIGHT</a:t>
            </a:r>
            <a:endParaRPr lang="en-US" sz="80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84540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b="1" dirty="0">
                <a:solidFill>
                  <a:srgbClr val="3366FF"/>
                </a:solidFill>
              </a:rPr>
              <a:t>PRISM FLOOD LIGHT</a:t>
            </a:r>
            <a:endParaRPr lang="en-US" sz="3600" dirty="0">
              <a:solidFill>
                <a:srgbClr val="3366FF"/>
              </a:solidFill>
            </a:endParaRPr>
          </a:p>
        </p:txBody>
      </p:sp>
      <p:sp>
        <p:nvSpPr>
          <p:cNvPr id="8" name="TextBox 7"/>
          <p:cNvSpPr txBox="1"/>
          <p:nvPr/>
        </p:nvSpPr>
        <p:spPr>
          <a:xfrm>
            <a:off x="4343400" y="1676400"/>
            <a:ext cx="4114800" cy="4154984"/>
          </a:xfrm>
          <a:prstGeom prst="rect">
            <a:avLst/>
          </a:prstGeom>
          <a:noFill/>
        </p:spPr>
        <p:txBody>
          <a:bodyPr wrap="square" rtlCol="0">
            <a:spAutoFit/>
          </a:bodyPr>
          <a:lstStyle/>
          <a:p>
            <a:r>
              <a:rPr lang="en-US" dirty="0" smtClean="0"/>
              <a:t>Stainless Steel body &amp; reflector</a:t>
            </a:r>
          </a:p>
          <a:p>
            <a:r>
              <a:rPr lang="en-US" dirty="0" smtClean="0"/>
              <a:t>Toughened front glass</a:t>
            </a:r>
          </a:p>
          <a:p>
            <a:r>
              <a:rPr lang="en-US" dirty="0" smtClean="0"/>
              <a:t>Front sealed ring</a:t>
            </a:r>
          </a:p>
          <a:p>
            <a:r>
              <a:rPr lang="en-US" dirty="0" smtClean="0"/>
              <a:t>Ingress Protection – IP65</a:t>
            </a:r>
          </a:p>
          <a:p>
            <a:r>
              <a:rPr lang="en-US" u="sng" dirty="0" smtClean="0"/>
              <a:t>Model – </a:t>
            </a:r>
          </a:p>
          <a:p>
            <a:r>
              <a:rPr lang="en-US" dirty="0" smtClean="0"/>
              <a:t>   </a:t>
            </a:r>
            <a:r>
              <a:rPr lang="en-US" b="1" dirty="0" smtClean="0"/>
              <a:t>PFL 400 – 400W MH bulb</a:t>
            </a:r>
          </a:p>
          <a:p>
            <a:r>
              <a:rPr lang="en-US" dirty="0" smtClean="0"/>
              <a:t/>
            </a:r>
            <a:br>
              <a:rPr lang="en-US" dirty="0" smtClean="0"/>
            </a:br>
            <a:r>
              <a:rPr lang="en-US" dirty="0" smtClean="0"/>
              <a:t>Control Gear – separate </a:t>
            </a:r>
          </a:p>
          <a:p>
            <a:r>
              <a:rPr lang="en-US" dirty="0" smtClean="0"/>
              <a:t>Warranty – 5 years on reflector</a:t>
            </a:r>
          </a:p>
          <a:p>
            <a:r>
              <a:rPr lang="en-US" dirty="0" smtClean="0"/>
              <a:t>Accessories available</a:t>
            </a:r>
          </a:p>
          <a:p>
            <a:endParaRPr lang="en-US" dirty="0"/>
          </a:p>
        </p:txBody>
      </p:sp>
      <p:pic>
        <p:nvPicPr>
          <p:cNvPr id="6" name="Online Image Placeholder 5"/>
          <p:cNvPicPr>
            <a:picLocks noGrp="1" noChangeAspect="1"/>
          </p:cNvPicPr>
          <p:nvPr>
            <p:ph type="clipArt" sz="half" idx="1"/>
          </p:nvPr>
        </p:nvPicPr>
        <p:blipFill>
          <a:blip r:embed="rId2"/>
          <a:stretch>
            <a:fillRect/>
          </a:stretch>
        </p:blipFill>
        <p:spPr>
          <a:xfrm>
            <a:off x="372374" y="1712344"/>
            <a:ext cx="3810000" cy="3802797"/>
          </a:xfrm>
          <a:prstGeom prst="rect">
            <a:avLst/>
          </a:prstGeom>
        </p:spPr>
      </p:pic>
      <p:pic>
        <p:nvPicPr>
          <p:cNvPr id="7" name="Picture 6"/>
          <p:cNvPicPr>
            <a:picLocks noChangeAspect="1"/>
          </p:cNvPicPr>
          <p:nvPr/>
        </p:nvPicPr>
        <p:blipFill>
          <a:blip r:embed="rId3"/>
          <a:stretch>
            <a:fillRect/>
          </a:stretch>
        </p:blipFill>
        <p:spPr>
          <a:xfrm>
            <a:off x="5105400" y="5569446"/>
            <a:ext cx="3667125" cy="9810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PFL – Applications </a:t>
            </a:r>
            <a:endParaRPr lang="en-US" dirty="0"/>
          </a:p>
        </p:txBody>
      </p:sp>
      <p:sp>
        <p:nvSpPr>
          <p:cNvPr id="4" name="Text Placeholder 3"/>
          <p:cNvSpPr>
            <a:spLocks noGrp="1"/>
          </p:cNvSpPr>
          <p:nvPr>
            <p:ph type="body" sz="half" idx="2"/>
          </p:nvPr>
        </p:nvSpPr>
        <p:spPr>
          <a:xfrm>
            <a:off x="914400" y="1676400"/>
            <a:ext cx="7543800" cy="4800600"/>
          </a:xfrm>
        </p:spPr>
        <p:txBody>
          <a:bodyPr/>
          <a:lstStyle/>
          <a:p>
            <a:r>
              <a:rPr lang="en-US" sz="2400" dirty="0" smtClean="0">
                <a:latin typeface="Arial Rounded MT Bold" panose="020F0704030504030204" pitchFamily="34" charset="0"/>
              </a:rPr>
              <a:t>Open cast mining</a:t>
            </a:r>
          </a:p>
          <a:p>
            <a:r>
              <a:rPr lang="en-US" sz="2400" dirty="0" smtClean="0">
                <a:latin typeface="Arial Rounded MT Bold" panose="020F0704030504030204" pitchFamily="34" charset="0"/>
              </a:rPr>
              <a:t>Construction</a:t>
            </a:r>
          </a:p>
          <a:p>
            <a:r>
              <a:rPr lang="en-US" sz="2400" dirty="0" smtClean="0">
                <a:latin typeface="Arial Rounded MT Bold" panose="020F0704030504030204" pitchFamily="34" charset="0"/>
              </a:rPr>
              <a:t>Boundary lighting</a:t>
            </a:r>
          </a:p>
          <a:p>
            <a:r>
              <a:rPr lang="en-US" sz="2400" dirty="0" smtClean="0">
                <a:latin typeface="Arial Rounded MT Bold" panose="020F0704030504030204" pitchFamily="34" charset="0"/>
              </a:rPr>
              <a:t>Replace existing flood light fixtures of 1000, 1500 W metal halide and halogen lamps</a:t>
            </a:r>
          </a:p>
          <a:p>
            <a:r>
              <a:rPr lang="en-US" sz="2400" dirty="0" smtClean="0">
                <a:latin typeface="Arial Rounded MT Bold" panose="020F0704030504030204" pitchFamily="34" charset="0"/>
              </a:rPr>
              <a:t>Prisons</a:t>
            </a:r>
          </a:p>
          <a:p>
            <a:r>
              <a:rPr lang="en-US" sz="2400" dirty="0" smtClean="0">
                <a:latin typeface="Arial Rounded MT Bold" panose="020F0704030504030204" pitchFamily="34" charset="0"/>
              </a:rPr>
              <a:t>Ships</a:t>
            </a:r>
          </a:p>
          <a:p>
            <a:r>
              <a:rPr lang="en-US" sz="2400" dirty="0" smtClean="0">
                <a:latin typeface="Arial Rounded MT Bold" panose="020F0704030504030204" pitchFamily="34" charset="0"/>
              </a:rPr>
              <a:t>Oil Refineries</a:t>
            </a:r>
          </a:p>
          <a:p>
            <a:r>
              <a:rPr lang="en-US" sz="2400" dirty="0" smtClean="0">
                <a:latin typeface="Arial Rounded MT Bold" panose="020F0704030504030204" pitchFamily="34" charset="0"/>
              </a:rPr>
              <a:t>Factories and large warehouses</a:t>
            </a:r>
          </a:p>
          <a:p>
            <a:r>
              <a:rPr lang="en-US" sz="2400" dirty="0" smtClean="0">
                <a:latin typeface="Arial Rounded MT Bold" panose="020F0704030504030204" pitchFamily="34" charset="0"/>
              </a:rPr>
              <a:t>Stadiums</a:t>
            </a:r>
          </a:p>
          <a:p>
            <a:r>
              <a:rPr lang="en-US" sz="2400" dirty="0" smtClean="0">
                <a:latin typeface="Arial Rounded MT Bold" panose="020F0704030504030204" pitchFamily="34" charset="0"/>
              </a:rPr>
              <a:t>Tower Lights</a:t>
            </a:r>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PFL 400 x 4 Illumination Levels </a:t>
            </a:r>
            <a:r>
              <a:rPr lang="en-US" dirty="0" smtClean="0"/>
              <a:t>–</a:t>
            </a:r>
            <a:br>
              <a:rPr lang="en-US" dirty="0" smtClean="0"/>
            </a:br>
            <a:r>
              <a:rPr lang="en-US" sz="4000" dirty="0" smtClean="0"/>
              <a:t>1 Lux = 1 Lumen / sq. meter </a:t>
            </a:r>
            <a:endParaRPr lang="en-US" sz="40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905000"/>
            <a:ext cx="3200400" cy="2133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191000"/>
            <a:ext cx="3200400" cy="2133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40994854"/>
              </p:ext>
            </p:extLst>
          </p:nvPr>
        </p:nvGraphicFramePr>
        <p:xfrm>
          <a:off x="685800" y="2091690"/>
          <a:ext cx="2971800" cy="3787976"/>
        </p:xfrm>
        <a:graphic>
          <a:graphicData uri="http://schemas.openxmlformats.org/drawingml/2006/table">
            <a:tbl>
              <a:tblPr>
                <a:tableStyleId>{5C22544A-7EE6-4342-B048-85BDC9FD1C3A}</a:tableStyleId>
              </a:tblPr>
              <a:tblGrid>
                <a:gridCol w="1326696"/>
                <a:gridCol w="1645104"/>
              </a:tblGrid>
              <a:tr h="270510">
                <a:tc>
                  <a:txBody>
                    <a:bodyPr/>
                    <a:lstStyle/>
                    <a:p>
                      <a:pPr algn="ctr" fontAlgn="b"/>
                      <a:r>
                        <a:rPr lang="en-US" sz="1200" u="none" strike="noStrike" dirty="0">
                          <a:effectLst/>
                        </a:rPr>
                        <a:t>Distance from mast</a:t>
                      </a:r>
                      <a:endParaRPr lang="en-US" sz="12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Illumination</a:t>
                      </a:r>
                      <a:endParaRPr lang="en-US" sz="1200" b="0" i="0" u="none" strike="noStrike" dirty="0">
                        <a:solidFill>
                          <a:srgbClr val="0070C0"/>
                        </a:solidFill>
                        <a:effectLst/>
                        <a:latin typeface="Calibri" panose="020F0502020204030204" pitchFamily="34" charset="0"/>
                      </a:endParaRPr>
                    </a:p>
                  </a:txBody>
                  <a:tcPr marL="9525" marR="9525" marT="9525" marB="0" anchor="b"/>
                </a:tc>
              </a:tr>
              <a:tr h="223721">
                <a:tc>
                  <a:txBody>
                    <a:bodyPr/>
                    <a:lstStyle/>
                    <a:p>
                      <a:pPr algn="ctr" fontAlgn="b"/>
                      <a:r>
                        <a:rPr lang="en-US" sz="1200" u="none" strike="noStrike" dirty="0">
                          <a:effectLst/>
                        </a:rPr>
                        <a:t>(Feet.Inches)</a:t>
                      </a:r>
                      <a:endParaRPr lang="en-US" sz="12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(Lux)</a:t>
                      </a:r>
                      <a:endParaRPr lang="en-US" sz="1200" b="0" i="0" u="none" strike="noStrike" dirty="0">
                        <a:solidFill>
                          <a:srgbClr val="0070C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3350</a:t>
                      </a:r>
                      <a:endParaRPr lang="en-US" sz="1600" b="0" i="0" u="none" strike="noStrike">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dirty="0">
                          <a:effectLst/>
                        </a:rPr>
                        <a:t>26.4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1550</a:t>
                      </a:r>
                      <a:endParaRPr lang="en-US" sz="1600" b="0" i="0" u="none" strike="noStrike">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dirty="0">
                          <a:effectLst/>
                        </a:rPr>
                        <a:t>37.8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512</a:t>
                      </a:r>
                      <a:endParaRPr lang="en-US" sz="1600" b="0" i="0" u="none" strike="noStrike">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251</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60.6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143</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72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97</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83.4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67</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94.8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106.2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38</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117.6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129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140.4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21</a:t>
                      </a:r>
                      <a:endParaRPr lang="en-US" sz="1600" b="0" i="0" u="none" strike="noStrike" dirty="0">
                        <a:solidFill>
                          <a:srgbClr val="000000"/>
                        </a:solidFill>
                        <a:effectLst/>
                        <a:latin typeface="Calibri" panose="020F0502020204030204" pitchFamily="34" charset="0"/>
                      </a:endParaRPr>
                    </a:p>
                  </a:txBody>
                  <a:tcPr marL="9525" marR="9525" marT="9525" marB="0" anchor="b"/>
                </a:tc>
              </a:tr>
              <a:tr h="236349">
                <a:tc>
                  <a:txBody>
                    <a:bodyPr/>
                    <a:lstStyle/>
                    <a:p>
                      <a:pPr algn="ctr" fontAlgn="b"/>
                      <a:r>
                        <a:rPr lang="en-US" sz="1600" u="none" strike="noStrike">
                          <a:effectLst/>
                        </a:rPr>
                        <a:t>151.8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cxnSp>
        <p:nvCxnSpPr>
          <p:cNvPr id="10" name="Straight Connector 9"/>
          <p:cNvCxnSpPr/>
          <p:nvPr/>
        </p:nvCxnSpPr>
        <p:spPr>
          <a:xfrm>
            <a:off x="685800" y="2590800"/>
            <a:ext cx="2971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5322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0"/>
          <p:cNvSpPr>
            <a:spLocks noGrp="1" noChangeArrowheads="1"/>
          </p:cNvSpPr>
          <p:nvPr>
            <p:ph type="title" idx="4294967295"/>
          </p:nvPr>
        </p:nvSpPr>
        <p:spPr>
          <a:xfrm>
            <a:off x="381000" y="304800"/>
            <a:ext cx="7239000" cy="762000"/>
          </a:xfrm>
        </p:spPr>
        <p:txBody>
          <a:bodyPr/>
          <a:lstStyle/>
          <a:p>
            <a:pPr eaLnBrk="1" hangingPunct="1"/>
            <a:r>
              <a:rPr lang="en-US" sz="4000" dirty="0" smtClean="0"/>
              <a:t>PIL Models: Quick Overview.</a:t>
            </a:r>
          </a:p>
        </p:txBody>
      </p:sp>
      <p:pic>
        <p:nvPicPr>
          <p:cNvPr id="6" name="Picture 5" descr="Step 1.jpg"/>
          <p:cNvPicPr>
            <a:picLocks noChangeAspect="1"/>
          </p:cNvPicPr>
          <p:nvPr/>
        </p:nvPicPr>
        <p:blipFill>
          <a:blip r:embed="rId3" cstate="print"/>
          <a:stretch>
            <a:fillRect/>
          </a:stretch>
        </p:blipFill>
        <p:spPr>
          <a:xfrm>
            <a:off x="762000" y="1066800"/>
            <a:ext cx="3556000" cy="2667000"/>
          </a:xfrm>
          <a:prstGeom prst="rect">
            <a:avLst/>
          </a:prstGeom>
        </p:spPr>
      </p:pic>
      <p:pic>
        <p:nvPicPr>
          <p:cNvPr id="7" name="Picture 6" descr="100_2613.jpg"/>
          <p:cNvPicPr>
            <a:picLocks noChangeAspect="1"/>
          </p:cNvPicPr>
          <p:nvPr/>
        </p:nvPicPr>
        <p:blipFill>
          <a:blip r:embed="rId4" cstate="print"/>
          <a:stretch>
            <a:fillRect/>
          </a:stretch>
        </p:blipFill>
        <p:spPr>
          <a:xfrm>
            <a:off x="762000" y="3886200"/>
            <a:ext cx="3556000" cy="2667000"/>
          </a:xfrm>
          <a:prstGeom prst="rect">
            <a:avLst/>
          </a:prstGeom>
        </p:spPr>
      </p:pic>
      <p:sp>
        <p:nvSpPr>
          <p:cNvPr id="8" name="TextBox 7"/>
          <p:cNvSpPr txBox="1"/>
          <p:nvPr/>
        </p:nvSpPr>
        <p:spPr>
          <a:xfrm>
            <a:off x="4572000" y="1066801"/>
            <a:ext cx="3733800" cy="3785652"/>
          </a:xfrm>
          <a:prstGeom prst="rect">
            <a:avLst/>
          </a:prstGeom>
          <a:noFill/>
        </p:spPr>
        <p:txBody>
          <a:bodyPr wrap="square" rtlCol="0">
            <a:spAutoFit/>
          </a:bodyPr>
          <a:lstStyle/>
          <a:p>
            <a:r>
              <a:rPr lang="en-US" sz="2000" b="1" dirty="0" smtClean="0">
                <a:solidFill>
                  <a:srgbClr val="0070C0"/>
                </a:solidFill>
              </a:rPr>
              <a:t>PIL 1000 – </a:t>
            </a:r>
          </a:p>
          <a:p>
            <a:r>
              <a:rPr lang="en-US" sz="2000" dirty="0" smtClean="0"/>
              <a:t>15 feet high, 1000W bulb, 20 secs to inflate, 3 mins to illuminate, covers17,000 </a:t>
            </a:r>
            <a:r>
              <a:rPr lang="en-US" sz="2000" dirty="0" err="1" smtClean="0"/>
              <a:t>sq</a:t>
            </a:r>
            <a:r>
              <a:rPr lang="en-US" sz="2000" dirty="0" smtClean="0"/>
              <a:t> feet and comes with storage case, stabilizing poles, rain cover &amp; tool kit.</a:t>
            </a:r>
          </a:p>
          <a:p>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PIL 1000G </a:t>
            </a:r>
            <a:r>
              <a:rPr lang="en-US" sz="2000" dirty="0" smtClean="0">
                <a:solidFill>
                  <a:srgbClr val="0070C0"/>
                </a:solidFill>
              </a:rPr>
              <a:t>– </a:t>
            </a:r>
          </a:p>
          <a:p>
            <a:r>
              <a:rPr lang="en-US" sz="2000" dirty="0" smtClean="0"/>
              <a:t>PIL 1000 and Honda Eu2200i generator (110V, 60 Hz market only)</a:t>
            </a:r>
          </a:p>
          <a:p>
            <a:endParaRPr lang="en-US" sz="2000" dirty="0"/>
          </a:p>
        </p:txBody>
      </p:sp>
      <p:sp>
        <p:nvSpPr>
          <p:cNvPr id="9" name="TextBox 8"/>
          <p:cNvSpPr txBox="1"/>
          <p:nvPr/>
        </p:nvSpPr>
        <p:spPr>
          <a:xfrm>
            <a:off x="4572000" y="4343400"/>
            <a:ext cx="3505200" cy="1938992"/>
          </a:xfrm>
          <a:prstGeom prst="rect">
            <a:avLst/>
          </a:prstGeom>
          <a:noFill/>
        </p:spPr>
        <p:txBody>
          <a:bodyPr wrap="square" rtlCol="0">
            <a:spAutoFit/>
          </a:bodyPr>
          <a:lstStyle/>
          <a:p>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PIL NiteLite – </a:t>
            </a:r>
          </a:p>
          <a:p>
            <a:r>
              <a:rPr lang="en-US" sz="2000" dirty="0" smtClean="0"/>
              <a:t>9 feet high, 250W bulb, 5 secs to inflate, 3 mins to illuminate, covers 700 sq yards and comes with storage case, tool kit.</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dirty="0" smtClean="0">
              <a:solidFill>
                <a:schemeClr val="accent6">
                  <a:lumMod val="75000"/>
                </a:schemeClr>
              </a:solidFill>
            </a:endParaRPr>
          </a:p>
          <a:p>
            <a:pPr marL="0" indent="0" algn="ctr">
              <a:buNone/>
            </a:pPr>
            <a:r>
              <a:rPr lang="en-US" sz="6000" dirty="0" smtClean="0">
                <a:solidFill>
                  <a:schemeClr val="accent6">
                    <a:lumMod val="75000"/>
                  </a:schemeClr>
                </a:solidFill>
                <a:latin typeface="Arial Rounded MT Bold"/>
              </a:rPr>
              <a:t>FLASHLIGHT – DVR</a:t>
            </a:r>
          </a:p>
          <a:p>
            <a:pPr marL="0" indent="0" algn="ctr">
              <a:buNone/>
            </a:pPr>
            <a:r>
              <a:rPr lang="en-US" sz="3600" dirty="0" smtClean="0">
                <a:solidFill>
                  <a:schemeClr val="accent6">
                    <a:lumMod val="75000"/>
                  </a:schemeClr>
                </a:solidFill>
                <a:latin typeface="Arial Rounded MT Bold"/>
              </a:rPr>
              <a:t/>
            </a:r>
            <a:br>
              <a:rPr lang="en-US" sz="3600" dirty="0" smtClean="0">
                <a:solidFill>
                  <a:schemeClr val="accent6">
                    <a:lumMod val="75000"/>
                  </a:schemeClr>
                </a:solidFill>
                <a:latin typeface="Arial Rounded MT Bold"/>
              </a:rPr>
            </a:br>
            <a:r>
              <a:rPr lang="en-US" sz="3600" dirty="0" smtClean="0">
                <a:solidFill>
                  <a:schemeClr val="accent6">
                    <a:lumMod val="75000"/>
                  </a:schemeClr>
                </a:solidFill>
                <a:latin typeface="Arial Rounded MT Bold"/>
              </a:rPr>
              <a:t>(built in Digital Video Recorder)</a:t>
            </a:r>
            <a:endParaRPr lang="en-US" sz="3600" dirty="0">
              <a:solidFill>
                <a:schemeClr val="accent6">
                  <a:lumMod val="75000"/>
                </a:schemeClr>
              </a:solidFill>
              <a:latin typeface="Arial Rounded MT Bold"/>
            </a:endParaRPr>
          </a:p>
        </p:txBody>
      </p:sp>
    </p:spTree>
    <p:extLst>
      <p:ext uri="{BB962C8B-B14F-4D97-AF65-F5344CB8AC3E}">
        <p14:creationId xmlns:p14="http://schemas.microsoft.com/office/powerpoint/2010/main" val="507722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Model GD-3421H</a:t>
            </a:r>
            <a:endParaRPr lang="en-US" dirty="0"/>
          </a:p>
        </p:txBody>
      </p:sp>
      <p:sp>
        <p:nvSpPr>
          <p:cNvPr id="3" name="Content Placeholder 2"/>
          <p:cNvSpPr>
            <a:spLocks noGrp="1"/>
          </p:cNvSpPr>
          <p:nvPr>
            <p:ph idx="1"/>
          </p:nvPr>
        </p:nvSpPr>
        <p:spPr>
          <a:xfrm>
            <a:off x="685800" y="1371599"/>
            <a:ext cx="7772400" cy="5069971"/>
          </a:xfrm>
        </p:spPr>
        <p:txBody>
          <a:bodyPr/>
          <a:lstStyle/>
          <a:p>
            <a:r>
              <a:rPr lang="en-US" sz="1600" b="1" dirty="0" smtClean="0"/>
              <a:t>Flashlight </a:t>
            </a:r>
            <a:r>
              <a:rPr lang="en-US" sz="1600" b="1" dirty="0"/>
              <a:t>with Screen, LED light, </a:t>
            </a:r>
            <a:r>
              <a:rPr lang="en-US" sz="1600" b="1" dirty="0" smtClean="0"/>
              <a:t>video &amp; audio </a:t>
            </a:r>
            <a:r>
              <a:rPr lang="en-US" sz="1600" b="1" dirty="0"/>
              <a:t>recording, photographing and </a:t>
            </a:r>
            <a:r>
              <a:rPr lang="en-US" sz="1600" b="1" dirty="0" smtClean="0"/>
              <a:t>USB disk functions</a:t>
            </a:r>
            <a:endParaRPr lang="en-US" sz="1600" b="1" dirty="0"/>
          </a:p>
          <a:p>
            <a:r>
              <a:rPr lang="en-US" sz="1600" dirty="0" smtClean="0"/>
              <a:t>Video </a:t>
            </a:r>
            <a:r>
              <a:rPr lang="en-US" sz="1600" dirty="0"/>
              <a:t>resolution 1920X1080, H.264, CMOS senor. Picture resolution </a:t>
            </a:r>
            <a:r>
              <a:rPr lang="en-US" sz="1600" dirty="0" smtClean="0"/>
              <a:t>4032X3024</a:t>
            </a:r>
            <a:endParaRPr lang="en-US" sz="1600" dirty="0"/>
          </a:p>
          <a:p>
            <a:r>
              <a:rPr lang="en-US" sz="1600" dirty="0" smtClean="0"/>
              <a:t>1.5 inch </a:t>
            </a:r>
            <a:r>
              <a:rPr lang="en-US" sz="1600" dirty="0"/>
              <a:t>LCD monitor which support real time watching and </a:t>
            </a:r>
            <a:r>
              <a:rPr lang="en-US" sz="1600" dirty="0" smtClean="0"/>
              <a:t>playback</a:t>
            </a:r>
            <a:endParaRPr lang="en-US" sz="1600" dirty="0"/>
          </a:p>
          <a:p>
            <a:r>
              <a:rPr lang="en-US" sz="1600" dirty="0" smtClean="0"/>
              <a:t>System </a:t>
            </a:r>
            <a:r>
              <a:rPr lang="en-US" sz="1600" dirty="0"/>
              <a:t>support multi-language </a:t>
            </a:r>
            <a:r>
              <a:rPr lang="en-US" sz="1600" dirty="0" smtClean="0"/>
              <a:t>setup</a:t>
            </a:r>
            <a:endParaRPr lang="en-US" sz="1600" dirty="0"/>
          </a:p>
          <a:p>
            <a:r>
              <a:rPr lang="en-US" sz="1600" dirty="0" smtClean="0"/>
              <a:t>IP65 </a:t>
            </a:r>
            <a:r>
              <a:rPr lang="en-US" sz="1600" dirty="0"/>
              <a:t>waterproof , extremely durable; water and crush proof</a:t>
            </a:r>
          </a:p>
          <a:p>
            <a:r>
              <a:rPr lang="en-US" sz="1600" dirty="0" smtClean="0"/>
              <a:t>Removable </a:t>
            </a:r>
            <a:r>
              <a:rPr lang="en-US" sz="1600" dirty="0"/>
              <a:t>32GB SD card. Easily plug and </a:t>
            </a:r>
            <a:r>
              <a:rPr lang="en-US" sz="1600" dirty="0" smtClean="0"/>
              <a:t>play</a:t>
            </a:r>
            <a:endParaRPr lang="en-US" sz="1600" dirty="0"/>
          </a:p>
          <a:p>
            <a:r>
              <a:rPr lang="en-US" sz="1600" dirty="0" smtClean="0"/>
              <a:t>Up </a:t>
            </a:r>
            <a:r>
              <a:rPr lang="en-US" sz="1600" dirty="0"/>
              <a:t>to 5 hours of continuous use (LEDs + DVR), </a:t>
            </a:r>
            <a:r>
              <a:rPr lang="en-US" sz="1600" dirty="0" smtClean="0"/>
              <a:t>24 hrs </a:t>
            </a:r>
            <a:r>
              <a:rPr lang="en-US" sz="1600" dirty="0"/>
              <a:t>standby</a:t>
            </a:r>
          </a:p>
          <a:p>
            <a:r>
              <a:rPr lang="en-US" sz="1600" dirty="0" smtClean="0"/>
              <a:t>Rechargeable </a:t>
            </a:r>
            <a:r>
              <a:rPr lang="en-US" sz="1600" dirty="0"/>
              <a:t>large capacity Li-battery</a:t>
            </a:r>
          </a:p>
          <a:p>
            <a:r>
              <a:rPr lang="fr-FR" sz="1600" dirty="0" smtClean="0"/>
              <a:t>ISO90001</a:t>
            </a:r>
            <a:r>
              <a:rPr lang="fr-FR" sz="1600" dirty="0"/>
              <a:t>, Patent letter, CE, FCC </a:t>
            </a:r>
            <a:endParaRPr lang="en-US" sz="1600" dirty="0"/>
          </a:p>
        </p:txBody>
      </p:sp>
      <p:pic>
        <p:nvPicPr>
          <p:cNvPr id="5" name="Picture 4"/>
          <p:cNvPicPr>
            <a:picLocks noChangeAspect="1"/>
          </p:cNvPicPr>
          <p:nvPr/>
        </p:nvPicPr>
        <p:blipFill>
          <a:blip r:embed="rId2"/>
          <a:stretch>
            <a:fillRect/>
          </a:stretch>
        </p:blipFill>
        <p:spPr>
          <a:xfrm>
            <a:off x="4800600" y="3886200"/>
            <a:ext cx="3581400" cy="2057968"/>
          </a:xfrm>
          <a:prstGeom prst="rect">
            <a:avLst/>
          </a:prstGeom>
        </p:spPr>
      </p:pic>
      <p:pic>
        <p:nvPicPr>
          <p:cNvPr id="7" name="Picture 6"/>
          <p:cNvPicPr>
            <a:picLocks noChangeAspect="1"/>
          </p:cNvPicPr>
          <p:nvPr/>
        </p:nvPicPr>
        <p:blipFill>
          <a:blip r:embed="rId3"/>
          <a:stretch>
            <a:fillRect/>
          </a:stretch>
        </p:blipFill>
        <p:spPr>
          <a:xfrm>
            <a:off x="1447800" y="4404211"/>
            <a:ext cx="2940075" cy="2055807"/>
          </a:xfrm>
          <a:prstGeom prst="rect">
            <a:avLst/>
          </a:prstGeom>
        </p:spPr>
      </p:pic>
    </p:spTree>
    <p:extLst>
      <p:ext uri="{BB962C8B-B14F-4D97-AF65-F5344CB8AC3E}">
        <p14:creationId xmlns:p14="http://schemas.microsoft.com/office/powerpoint/2010/main" val="678373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295400"/>
          </a:xfrm>
        </p:spPr>
        <p:txBody>
          <a:bodyPr/>
          <a:lstStyle/>
          <a:p>
            <a:r>
              <a:rPr lang="en-US" dirty="0" smtClean="0"/>
              <a:t>???   QUESTIONS   ???</a:t>
            </a:r>
            <a:br>
              <a:rPr lang="en-US" dirty="0" smtClean="0"/>
            </a:br>
            <a:r>
              <a:rPr lang="en-US" dirty="0" smtClean="0"/>
              <a:t/>
            </a:r>
            <a:br>
              <a:rPr lang="en-US" dirty="0" smtClean="0"/>
            </a:br>
            <a:r>
              <a:rPr lang="en-US" dirty="0" smtClean="0"/>
              <a:t/>
            </a:r>
            <a:br>
              <a:rPr lang="en-US" dirty="0" smtClean="0"/>
            </a:br>
            <a:r>
              <a:rPr lang="en-US" b="1" dirty="0" smtClean="0">
                <a:solidFill>
                  <a:srgbClr val="C00000"/>
                </a:solidFill>
              </a:rPr>
              <a:t>www.prismlighting.net</a:t>
            </a:r>
            <a:r>
              <a:rPr lang="en-US" dirty="0" smtClean="0"/>
              <a:t/>
            </a:r>
            <a:br>
              <a:rPr lang="en-US" dirty="0" smtClean="0"/>
            </a:br>
            <a:r>
              <a:rPr lang="en-US" dirty="0" smtClean="0">
                <a:solidFill>
                  <a:schemeClr val="accent6">
                    <a:lumMod val="50000"/>
                  </a:schemeClr>
                </a:solidFill>
              </a:rPr>
              <a:t>904-880-9900</a:t>
            </a:r>
            <a:r>
              <a:rPr lang="en-US" dirty="0" smtClean="0"/>
              <a:t/>
            </a:r>
            <a:br>
              <a:rPr lang="en-US" dirty="0" smtClean="0"/>
            </a:br>
            <a:r>
              <a:rPr lang="en-US" b="1" dirty="0" smtClean="0">
                <a:solidFill>
                  <a:srgbClr val="C00000"/>
                </a:solidFill>
              </a:rPr>
              <a:t>sales@prismlighting.net</a:t>
            </a:r>
            <a:r>
              <a:rPr lang="en-US" dirty="0" smtClean="0">
                <a:solidFill>
                  <a:srgbClr val="C00000"/>
                </a:solidFill>
              </a:rPr>
              <a:t> </a:t>
            </a:r>
            <a:r>
              <a:rPr lang="en-US" dirty="0" smtClean="0"/>
              <a:t/>
            </a:r>
            <a:br>
              <a:rPr lang="en-US" dirty="0" smtClean="0"/>
            </a:br>
            <a:r>
              <a:rPr lang="en-US" dirty="0" smtClean="0"/>
              <a:t/>
            </a:r>
            <a:br>
              <a:rPr lang="en-US" dirty="0" smtClean="0"/>
            </a:br>
            <a:r>
              <a:rPr lang="en-US" dirty="0" smtClean="0"/>
              <a:t>THANK YOU…</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DEALER Requisites:</a:t>
            </a:r>
            <a:endParaRPr lang="en-US" dirty="0"/>
          </a:p>
        </p:txBody>
      </p:sp>
      <p:sp>
        <p:nvSpPr>
          <p:cNvPr id="3" name="Content Placeholder 2"/>
          <p:cNvSpPr>
            <a:spLocks noGrp="1"/>
          </p:cNvSpPr>
          <p:nvPr>
            <p:ph idx="1"/>
          </p:nvPr>
        </p:nvSpPr>
        <p:spPr/>
        <p:txBody>
          <a:bodyPr/>
          <a:lstStyle/>
          <a:p>
            <a:r>
              <a:rPr lang="en-US" sz="2000" dirty="0" smtClean="0"/>
              <a:t>Execute the Prism Dealer Agreement (non-exclusive or exclusive)</a:t>
            </a:r>
          </a:p>
          <a:p>
            <a:r>
              <a:rPr lang="en-US" sz="2000" dirty="0" smtClean="0"/>
              <a:t>Buy a demo unit of PIL 1000 + any other Prism products (at demo prices – 1</a:t>
            </a:r>
            <a:r>
              <a:rPr lang="en-US" sz="2000" baseline="30000" dirty="0" smtClean="0"/>
              <a:t>st</a:t>
            </a:r>
            <a:r>
              <a:rPr lang="en-US" sz="2000" dirty="0" smtClean="0"/>
              <a:t> unit)</a:t>
            </a:r>
          </a:p>
          <a:p>
            <a:r>
              <a:rPr lang="en-US" sz="2000" dirty="0" smtClean="0"/>
              <a:t>Dealer information will be published on </a:t>
            </a:r>
            <a:r>
              <a:rPr lang="en-US" sz="2000" dirty="0" smtClean="0">
                <a:solidFill>
                  <a:srgbClr val="C00000"/>
                </a:solidFill>
              </a:rPr>
              <a:t>www.prismlighting.net </a:t>
            </a:r>
            <a:r>
              <a:rPr lang="en-US" sz="2000" dirty="0" smtClean="0"/>
              <a:t>dealer web page</a:t>
            </a:r>
          </a:p>
          <a:p>
            <a:r>
              <a:rPr lang="en-US" sz="2000" dirty="0" smtClean="0"/>
              <a:t>Prism shall guide with marketing, pictures, video clips, initial set of brochures, types of customers, applications etc.</a:t>
            </a:r>
          </a:p>
          <a:p>
            <a:r>
              <a:rPr lang="en-US" sz="2000" dirty="0" smtClean="0"/>
              <a:t>Dealer to do trade shows, market, demo the product and inform Prism periodically for future sales efforts</a:t>
            </a:r>
          </a:p>
          <a:p>
            <a:r>
              <a:rPr lang="en-US" sz="2000" dirty="0" smtClean="0"/>
              <a:t>Prism to do trade shows with dealer after some sales has been established and help them be more successful</a:t>
            </a:r>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6091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PIL Overview</a:t>
            </a:r>
          </a:p>
        </p:txBody>
      </p:sp>
      <p:sp>
        <p:nvSpPr>
          <p:cNvPr id="5123" name="Rectangle 4"/>
          <p:cNvSpPr>
            <a:spLocks noGrp="1" noChangeArrowheads="1"/>
          </p:cNvSpPr>
          <p:nvPr>
            <p:ph type="body" sz="half" idx="2"/>
          </p:nvPr>
        </p:nvSpPr>
        <p:spPr/>
        <p:txBody>
          <a:bodyPr/>
          <a:lstStyle/>
          <a:p>
            <a:pPr algn="ctr" eaLnBrk="1" hangingPunct="1">
              <a:buFontTx/>
              <a:buNone/>
            </a:pPr>
            <a:r>
              <a:rPr lang="en-US" sz="2800" dirty="0" smtClean="0">
                <a:solidFill>
                  <a:srgbClr val="000099"/>
                </a:solidFill>
              </a:rPr>
              <a:t>The Prism Inflatable Light System is designed so that one person, in total darkness, can illuminate up to 17,000 square feet in less than 3 minutes!!</a:t>
            </a:r>
          </a:p>
        </p:txBody>
      </p:sp>
      <p:sp>
        <p:nvSpPr>
          <p:cNvPr id="5124" name="Rectangle 6"/>
          <p:cNvSpPr>
            <a:spLocks noChangeArrowheads="1"/>
          </p:cNvSpPr>
          <p:nvPr/>
        </p:nvSpPr>
        <p:spPr bwMode="auto">
          <a:xfrm>
            <a:off x="2828925" y="2157413"/>
            <a:ext cx="9144000" cy="0"/>
          </a:xfrm>
          <a:prstGeom prst="rect">
            <a:avLst/>
          </a:prstGeom>
          <a:noFill/>
          <a:ln w="9525">
            <a:noFill/>
            <a:miter lim="800000"/>
            <a:headEnd/>
            <a:tailEnd/>
          </a:ln>
        </p:spPr>
        <p:txBody>
          <a:bodyPr>
            <a:spAutoFit/>
          </a:bodyPr>
          <a:lstStyle/>
          <a:p>
            <a:endParaRPr lang="en-US"/>
          </a:p>
        </p:txBody>
      </p:sp>
      <p:pic>
        <p:nvPicPr>
          <p:cNvPr id="5125" name="Picture 7" descr="http://www.eilsystems.com/immagini/Campo%20da%20calcio.jpg"/>
          <p:cNvPicPr>
            <a:picLocks noGrp="1" noChangeAspect="1" noChangeArrowheads="1"/>
          </p:cNvPicPr>
          <p:nvPr>
            <p:ph type="clipArt" sz="half" idx="1"/>
          </p:nvPr>
        </p:nvPicPr>
        <p:blipFill>
          <a:blip r:embed="rId3" r:link="rId4" cstate="print"/>
          <a:srcRect/>
          <a:stretch>
            <a:fillRect/>
          </a:stretch>
        </p:blipFill>
        <p:spPr>
          <a:xfrm>
            <a:off x="685800" y="2647950"/>
            <a:ext cx="3810000" cy="27797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Blowers &amp; Fans</a:t>
            </a:r>
          </a:p>
        </p:txBody>
      </p:sp>
      <p:sp>
        <p:nvSpPr>
          <p:cNvPr id="8195" name="Rectangle 4"/>
          <p:cNvSpPr>
            <a:spLocks noGrp="1" noChangeArrowheads="1"/>
          </p:cNvSpPr>
          <p:nvPr>
            <p:ph type="body" sz="half" idx="2"/>
          </p:nvPr>
        </p:nvSpPr>
        <p:spPr/>
        <p:txBody>
          <a:bodyPr/>
          <a:lstStyle/>
          <a:p>
            <a:pPr eaLnBrk="1" hangingPunct="1">
              <a:buFontTx/>
              <a:buNone/>
            </a:pPr>
            <a:r>
              <a:rPr lang="en-US" sz="2000" dirty="0" smtClean="0">
                <a:solidFill>
                  <a:srgbClr val="000099"/>
                </a:solidFill>
                <a:cs typeface="Times New Roman" pitchFamily="18" charset="0"/>
              </a:rPr>
              <a:t>A series of axial fans constantly inflate air into the supporting structure, in which sufficient pressure is generated to guarantee the necessary stability to the system, bringing the light source up to the best operative level. </a:t>
            </a:r>
          </a:p>
          <a:p>
            <a:pPr eaLnBrk="1" hangingPunct="1">
              <a:buFontTx/>
              <a:buNone/>
            </a:pPr>
            <a:endParaRPr lang="en-US" sz="2000" dirty="0" smtClean="0">
              <a:solidFill>
                <a:srgbClr val="000099"/>
              </a:solidFill>
              <a:cs typeface="Times New Roman" pitchFamily="18" charset="0"/>
            </a:endParaRPr>
          </a:p>
          <a:p>
            <a:pPr eaLnBrk="1" hangingPunct="1">
              <a:buFontTx/>
              <a:buNone/>
            </a:pPr>
            <a:r>
              <a:rPr lang="en-US" sz="1600" b="1" i="1" dirty="0" smtClean="0">
                <a:solidFill>
                  <a:srgbClr val="000099"/>
                </a:solidFill>
                <a:cs typeface="Times New Roman" pitchFamily="18" charset="0"/>
              </a:rPr>
              <a:t>It is recommended that after 6 – 8 hours of constant use, the system should be shut down for about 30 minutes to allow the motors &amp; bulb to cool</a:t>
            </a:r>
          </a:p>
        </p:txBody>
      </p:sp>
      <p:pic>
        <p:nvPicPr>
          <p:cNvPr id="8196" name="Picture 9" descr="Complete Blower Motors Set"/>
          <p:cNvPicPr>
            <a:picLocks noChangeAspect="1" noChangeArrowheads="1"/>
          </p:cNvPicPr>
          <p:nvPr/>
        </p:nvPicPr>
        <p:blipFill>
          <a:blip r:embed="rId3" cstate="print"/>
          <a:srcRect/>
          <a:stretch>
            <a:fillRect/>
          </a:stretch>
        </p:blipFill>
        <p:spPr bwMode="auto">
          <a:xfrm>
            <a:off x="1055298" y="1771650"/>
            <a:ext cx="2209800" cy="1657350"/>
          </a:xfrm>
          <a:prstGeom prst="rect">
            <a:avLst/>
          </a:prstGeom>
          <a:noFill/>
          <a:ln w="9525">
            <a:noFill/>
            <a:miter lim="800000"/>
            <a:headEnd/>
            <a:tailEnd/>
          </a:ln>
        </p:spPr>
      </p:pic>
      <p:pic>
        <p:nvPicPr>
          <p:cNvPr id="8197" name="Picture 10" descr="Blower Motor"/>
          <p:cNvPicPr>
            <a:picLocks noChangeAspect="1" noChangeArrowheads="1"/>
          </p:cNvPicPr>
          <p:nvPr/>
        </p:nvPicPr>
        <p:blipFill>
          <a:blip r:embed="rId4" cstate="print"/>
          <a:srcRect/>
          <a:stretch>
            <a:fillRect/>
          </a:stretch>
        </p:blipFill>
        <p:spPr bwMode="auto">
          <a:xfrm>
            <a:off x="1055298" y="3448050"/>
            <a:ext cx="2209800" cy="1524000"/>
          </a:xfrm>
          <a:prstGeom prst="rect">
            <a:avLst/>
          </a:prstGeom>
          <a:noFill/>
          <a:ln w="9525">
            <a:noFill/>
            <a:miter lim="800000"/>
            <a:headEnd/>
            <a:tailEnd/>
          </a:ln>
        </p:spPr>
      </p:pic>
      <p:pic>
        <p:nvPicPr>
          <p:cNvPr id="8198" name="Picture 11" descr="Fan Blade"/>
          <p:cNvPicPr>
            <a:picLocks noChangeAspect="1" noChangeArrowheads="1"/>
          </p:cNvPicPr>
          <p:nvPr/>
        </p:nvPicPr>
        <p:blipFill>
          <a:blip r:embed="rId5" cstate="print"/>
          <a:srcRect/>
          <a:stretch>
            <a:fillRect/>
          </a:stretch>
        </p:blipFill>
        <p:spPr bwMode="auto">
          <a:xfrm>
            <a:off x="1055298" y="4992538"/>
            <a:ext cx="2209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C0C0C0"/>
                  </a:outerShdw>
                </a:effectLst>
              </a:rPr>
              <a:t>The Balloon </a:t>
            </a:r>
          </a:p>
        </p:txBody>
      </p:sp>
      <p:sp>
        <p:nvSpPr>
          <p:cNvPr id="6147" name="Rectangle 3"/>
          <p:cNvSpPr>
            <a:spLocks noGrp="1" noChangeArrowheads="1"/>
          </p:cNvSpPr>
          <p:nvPr>
            <p:ph type="body" sz="half" idx="1"/>
          </p:nvPr>
        </p:nvSpPr>
        <p:spPr/>
        <p:txBody>
          <a:bodyPr/>
          <a:lstStyle/>
          <a:p>
            <a:pPr eaLnBrk="1" hangingPunct="1">
              <a:buClr>
                <a:schemeClr val="bg2"/>
              </a:buClr>
              <a:buFont typeface="Wingdings" pitchFamily="2" charset="2"/>
              <a:buChar char="v"/>
            </a:pPr>
            <a:r>
              <a:rPr lang="en-US" sz="2200" dirty="0" smtClean="0">
                <a:solidFill>
                  <a:srgbClr val="000099"/>
                </a:solidFill>
              </a:rPr>
              <a:t>The balloon is made of an unique nylon material.  </a:t>
            </a:r>
          </a:p>
          <a:p>
            <a:pPr eaLnBrk="1" hangingPunct="1">
              <a:buClr>
                <a:schemeClr val="bg2"/>
              </a:buClr>
              <a:buFont typeface="Wingdings" pitchFamily="2" charset="2"/>
              <a:buChar char="v"/>
            </a:pPr>
            <a:r>
              <a:rPr lang="en-US" sz="2200" dirty="0" smtClean="0">
                <a:solidFill>
                  <a:srgbClr val="000099"/>
                </a:solidFill>
              </a:rPr>
              <a:t>It is a Spinnaker 90 material, sometimes called </a:t>
            </a:r>
            <a:r>
              <a:rPr lang="en-US" sz="2200" dirty="0" err="1" smtClean="0">
                <a:solidFill>
                  <a:srgbClr val="000099"/>
                </a:solidFill>
              </a:rPr>
              <a:t>Ripstop</a:t>
            </a:r>
            <a:r>
              <a:rPr lang="en-US" sz="2200" dirty="0" smtClean="0">
                <a:solidFill>
                  <a:srgbClr val="000099"/>
                </a:solidFill>
              </a:rPr>
              <a:t>.</a:t>
            </a:r>
          </a:p>
          <a:p>
            <a:pPr eaLnBrk="1" hangingPunct="1">
              <a:buClr>
                <a:schemeClr val="bg2"/>
              </a:buClr>
              <a:buFont typeface="Wingdings" pitchFamily="2" charset="2"/>
              <a:buChar char="v"/>
            </a:pPr>
            <a:r>
              <a:rPr lang="en-US" sz="2200" dirty="0" smtClean="0">
                <a:solidFill>
                  <a:srgbClr val="000099"/>
                </a:solidFill>
              </a:rPr>
              <a:t>It is most closely identified with parachute cloth</a:t>
            </a:r>
          </a:p>
          <a:p>
            <a:pPr eaLnBrk="1" hangingPunct="1">
              <a:buClr>
                <a:schemeClr val="bg2"/>
              </a:buClr>
              <a:buFont typeface="Wingdings" pitchFamily="2" charset="2"/>
              <a:buChar char="v"/>
            </a:pPr>
            <a:r>
              <a:rPr lang="en-US" sz="2200" dirty="0" smtClean="0">
                <a:solidFill>
                  <a:srgbClr val="000099"/>
                </a:solidFill>
              </a:rPr>
              <a:t>It has special coating inside to work under 225 degrees Celsius.</a:t>
            </a:r>
          </a:p>
          <a:p>
            <a:pPr eaLnBrk="1" hangingPunct="1">
              <a:buClr>
                <a:schemeClr val="bg2"/>
              </a:buClr>
              <a:buFont typeface="Wingdings" pitchFamily="2" charset="2"/>
              <a:buNone/>
            </a:pPr>
            <a:endParaRPr lang="en-US" sz="2800" dirty="0" smtClean="0"/>
          </a:p>
        </p:txBody>
      </p:sp>
      <p:pic>
        <p:nvPicPr>
          <p:cNvPr id="6148" name="Picture 5" descr="PH02536J"/>
          <p:cNvPicPr>
            <a:picLocks noGrp="1" noChangeAspect="1" noChangeArrowheads="1"/>
          </p:cNvPicPr>
          <p:nvPr>
            <p:ph type="clipArt" sz="half" idx="2"/>
          </p:nvPr>
        </p:nvPicPr>
        <p:blipFill>
          <a:blip r:embed="rId3" cstate="print"/>
          <a:srcRect/>
          <a:stretch>
            <a:fillRect/>
          </a:stretch>
        </p:blipFill>
        <p:spPr>
          <a:xfrm>
            <a:off x="4648200" y="2781300"/>
            <a:ext cx="3810000" cy="25130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C0C0C0"/>
                  </a:outerShdw>
                </a:effectLst>
              </a:rPr>
              <a:t>The Frame</a:t>
            </a:r>
          </a:p>
        </p:txBody>
      </p:sp>
      <p:sp>
        <p:nvSpPr>
          <p:cNvPr id="7171" name="Rectangle 3"/>
          <p:cNvSpPr>
            <a:spLocks noGrp="1" noChangeArrowheads="1"/>
          </p:cNvSpPr>
          <p:nvPr>
            <p:ph type="body" sz="half" idx="3"/>
          </p:nvPr>
        </p:nvSpPr>
        <p:spPr/>
        <p:txBody>
          <a:bodyPr/>
          <a:lstStyle/>
          <a:p>
            <a:pPr eaLnBrk="1" hangingPunct="1"/>
            <a:r>
              <a:rPr lang="en-US" sz="2200" dirty="0" smtClean="0">
                <a:solidFill>
                  <a:srgbClr val="000099"/>
                </a:solidFill>
                <a:cs typeface="Times New Roman" pitchFamily="18" charset="0"/>
              </a:rPr>
              <a:t>The Stainless Steel frame, which houses the electrical control gear and blower motors, comes with or without a generator installed on it.</a:t>
            </a:r>
          </a:p>
          <a:p>
            <a:pPr eaLnBrk="1" hangingPunct="1"/>
            <a:r>
              <a:rPr lang="en-US" sz="2200" dirty="0" smtClean="0">
                <a:solidFill>
                  <a:srgbClr val="000099"/>
                </a:solidFill>
                <a:cs typeface="Times New Roman" pitchFamily="18" charset="0"/>
              </a:rPr>
              <a:t>Without the generator you plug it into any regular power outlet.  </a:t>
            </a:r>
          </a:p>
          <a:p>
            <a:pPr eaLnBrk="1" hangingPunct="1"/>
            <a:r>
              <a:rPr lang="en-US" sz="2200" dirty="0" smtClean="0">
                <a:solidFill>
                  <a:srgbClr val="000099"/>
                </a:solidFill>
                <a:cs typeface="Times New Roman" pitchFamily="18" charset="0"/>
              </a:rPr>
              <a:t>With the generator you have a built-in power source.</a:t>
            </a:r>
          </a:p>
          <a:p>
            <a:pPr eaLnBrk="1" hangingPunct="1">
              <a:buFontTx/>
              <a:buNone/>
            </a:pPr>
            <a:endParaRPr lang="en-US" sz="2400" dirty="0" smtClean="0">
              <a:solidFill>
                <a:srgbClr val="000099"/>
              </a:solidFill>
            </a:endParaRPr>
          </a:p>
        </p:txBody>
      </p:sp>
      <p:sp>
        <p:nvSpPr>
          <p:cNvPr id="7172" name="Rectangle 6"/>
          <p:cNvSpPr>
            <a:spLocks noChangeArrowheads="1"/>
          </p:cNvSpPr>
          <p:nvPr/>
        </p:nvSpPr>
        <p:spPr bwMode="auto">
          <a:xfrm>
            <a:off x="3771900" y="2795588"/>
            <a:ext cx="9144000" cy="0"/>
          </a:xfrm>
          <a:prstGeom prst="rect">
            <a:avLst/>
          </a:prstGeom>
          <a:noFill/>
          <a:ln w="9525">
            <a:noFill/>
            <a:miter lim="800000"/>
            <a:headEnd/>
            <a:tailEnd/>
          </a:ln>
        </p:spPr>
        <p:txBody>
          <a:bodyPr>
            <a:spAutoFit/>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351432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72860" y="468613"/>
            <a:ext cx="7772400" cy="1143000"/>
          </a:xfrm>
        </p:spPr>
        <p:txBody>
          <a:bodyPr/>
          <a:lstStyle/>
          <a:p>
            <a:pPr eaLnBrk="1" hangingPunct="1">
              <a:defRPr/>
            </a:pPr>
            <a:r>
              <a:rPr lang="en-US" b="1" dirty="0" smtClean="0">
                <a:effectLst>
                  <a:outerShdw blurRad="38100" dist="38100" dir="2700000" algn="tl">
                    <a:srgbClr val="C0C0C0"/>
                  </a:outerShdw>
                </a:effectLst>
              </a:rPr>
              <a:t>High Winds</a:t>
            </a:r>
          </a:p>
        </p:txBody>
      </p:sp>
      <p:sp>
        <p:nvSpPr>
          <p:cNvPr id="9219" name="Rectangle 3"/>
          <p:cNvSpPr>
            <a:spLocks noGrp="1" noChangeArrowheads="1"/>
          </p:cNvSpPr>
          <p:nvPr>
            <p:ph type="body" sz="half" idx="1"/>
          </p:nvPr>
        </p:nvSpPr>
        <p:spPr>
          <a:xfrm>
            <a:off x="749060" y="1758351"/>
            <a:ext cx="3810000" cy="4337649"/>
          </a:xfrm>
        </p:spPr>
        <p:txBody>
          <a:bodyPr/>
          <a:lstStyle/>
          <a:p>
            <a:pPr eaLnBrk="1" hangingPunct="1">
              <a:buFontTx/>
              <a:buNone/>
            </a:pPr>
            <a:r>
              <a:rPr lang="en-US" sz="2400" dirty="0" smtClean="0">
                <a:solidFill>
                  <a:srgbClr val="000099"/>
                </a:solidFill>
                <a:cs typeface="Times New Roman" pitchFamily="18" charset="0"/>
              </a:rPr>
              <a:t>    The PIL is rated to be able to withstand sustained wind speeds of up to 70 km per hour.  It comes with the ability to attach the stainless steel stabilizing poles to prevent from falling.</a:t>
            </a:r>
            <a:r>
              <a:rPr lang="en-US" sz="2400" dirty="0" smtClean="0">
                <a:solidFill>
                  <a:srgbClr val="000099"/>
                </a:solidFill>
              </a:rPr>
              <a:t> </a:t>
            </a:r>
          </a:p>
          <a:p>
            <a:pPr eaLnBrk="1" hangingPunct="1">
              <a:buFontTx/>
              <a:buNone/>
            </a:pPr>
            <a:r>
              <a:rPr lang="en-US" sz="2400" dirty="0">
                <a:solidFill>
                  <a:srgbClr val="000099"/>
                </a:solidFill>
              </a:rPr>
              <a:t> </a:t>
            </a:r>
            <a:r>
              <a:rPr lang="en-US" sz="2400" dirty="0" smtClean="0">
                <a:solidFill>
                  <a:srgbClr val="000099"/>
                </a:solidFill>
              </a:rPr>
              <a:t>   3 Sand bags &amp; guy ropes are also provided for use in high winds</a:t>
            </a:r>
          </a:p>
        </p:txBody>
      </p:sp>
      <p:sp>
        <p:nvSpPr>
          <p:cNvPr id="9220" name="Rectangle 8"/>
          <p:cNvSpPr>
            <a:spLocks noChangeArrowheads="1"/>
          </p:cNvSpPr>
          <p:nvPr/>
        </p:nvSpPr>
        <p:spPr bwMode="auto">
          <a:xfrm>
            <a:off x="3743325" y="1476375"/>
            <a:ext cx="9144000" cy="0"/>
          </a:xfrm>
          <a:prstGeom prst="rect">
            <a:avLst/>
          </a:prstGeom>
          <a:noFill/>
          <a:ln w="9525">
            <a:noFill/>
            <a:miter lim="800000"/>
            <a:headEnd/>
            <a:tailEnd/>
          </a:ln>
        </p:spPr>
        <p:txBody>
          <a:bodyPr>
            <a:spAutoFit/>
          </a:bodyPr>
          <a:lstStyle/>
          <a:p>
            <a:endParaRPr lang="en-US"/>
          </a:p>
        </p:txBody>
      </p:sp>
      <p:pic>
        <p:nvPicPr>
          <p:cNvPr id="9221" name="Picture 9" descr="C:\Users\mkothari\Documents\PIL\PIL Pictures\PIL 1000 with stabilizing pole\Stabilizing pole for PIL 1000.jpg"/>
          <p:cNvPicPr>
            <a:picLocks noGrp="1" noChangeAspect="1" noChangeArrowheads="1"/>
          </p:cNvPicPr>
          <p:nvPr>
            <p:ph type="clipArt" sz="half" idx="2"/>
          </p:nvPr>
        </p:nvPicPr>
        <p:blipFill>
          <a:blip r:embed="rId3" cstate="print"/>
          <a:srcRect/>
          <a:stretch>
            <a:fillRect/>
          </a:stretch>
        </p:blipFill>
        <p:spPr>
          <a:xfrm>
            <a:off x="5105400" y="1752600"/>
            <a:ext cx="3086100" cy="41148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Bulb</a:t>
            </a:r>
          </a:p>
        </p:txBody>
      </p:sp>
      <p:sp>
        <p:nvSpPr>
          <p:cNvPr id="10243" name="Rectangle 4"/>
          <p:cNvSpPr>
            <a:spLocks noGrp="1" noChangeArrowheads="1"/>
          </p:cNvSpPr>
          <p:nvPr>
            <p:ph type="body" sz="half" idx="2"/>
          </p:nvPr>
        </p:nvSpPr>
        <p:spPr>
          <a:xfrm>
            <a:off x="4876800" y="1981200"/>
            <a:ext cx="3581400" cy="4114800"/>
          </a:xfrm>
        </p:spPr>
        <p:txBody>
          <a:bodyPr/>
          <a:lstStyle/>
          <a:p>
            <a:pPr eaLnBrk="1" hangingPunct="1">
              <a:buFontTx/>
              <a:buNone/>
            </a:pPr>
            <a:r>
              <a:rPr lang="en-US" sz="2000" dirty="0" smtClean="0">
                <a:solidFill>
                  <a:srgbClr val="000099"/>
                </a:solidFill>
                <a:cs typeface="Times New Roman" pitchFamily="18" charset="0"/>
              </a:rPr>
              <a:t>The bulbs are either 1000W or 250W metal halide bulbs.  The 1000W bulb illuminates up to 17,000 square feet.  </a:t>
            </a:r>
          </a:p>
          <a:p>
            <a:pPr eaLnBrk="1" hangingPunct="1">
              <a:buFontTx/>
              <a:buNone/>
            </a:pPr>
            <a:r>
              <a:rPr lang="en-US" sz="2000" dirty="0" smtClean="0">
                <a:solidFill>
                  <a:srgbClr val="000099"/>
                </a:solidFill>
                <a:cs typeface="Times New Roman" pitchFamily="18" charset="0"/>
              </a:rPr>
              <a:t>As with all metal halide bulbs they take about 3 minutes to reach their full luminosity and once they are turned off they have to cool down (about 10 minutes) before they can be turned back on.</a:t>
            </a:r>
          </a:p>
          <a:p>
            <a:pPr eaLnBrk="1" hangingPunct="1"/>
            <a:endParaRPr lang="en-US" sz="2000" dirty="0" smtClean="0">
              <a:solidFill>
                <a:srgbClr val="000099"/>
              </a:solidFill>
            </a:endParaRPr>
          </a:p>
        </p:txBody>
      </p:sp>
      <p:pic>
        <p:nvPicPr>
          <p:cNvPr id="10244" name="Picture 7" descr="1000W Metal Halide Lamp"/>
          <p:cNvPicPr>
            <a:picLocks noChangeAspect="1" noChangeArrowheads="1"/>
          </p:cNvPicPr>
          <p:nvPr/>
        </p:nvPicPr>
        <p:blipFill>
          <a:blip r:embed="rId3" cstate="print"/>
          <a:srcRect/>
          <a:stretch>
            <a:fillRect/>
          </a:stretch>
        </p:blipFill>
        <p:spPr bwMode="auto">
          <a:xfrm>
            <a:off x="304800" y="1981200"/>
            <a:ext cx="4495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1030</Words>
  <Application>Microsoft Office PowerPoint</Application>
  <PresentationFormat>On-screen Show (4:3)</PresentationFormat>
  <Paragraphs>171</Paragraphs>
  <Slides>33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Rounded MT Bold</vt:lpstr>
      <vt:lpstr>Browallia New</vt:lpstr>
      <vt:lpstr>Calibri</vt:lpstr>
      <vt:lpstr>MyriadPro-Regular</vt:lpstr>
      <vt:lpstr>Times New Roman</vt:lpstr>
      <vt:lpstr>Wingdings</vt:lpstr>
      <vt:lpstr>Default Design</vt:lpstr>
      <vt:lpstr>PowerPoint Presentation</vt:lpstr>
      <vt:lpstr>PRISM LIGHTING PRODUCT PORTFOLIO:</vt:lpstr>
      <vt:lpstr>PIL Models: Quick Overview.</vt:lpstr>
      <vt:lpstr>The PIL Overview</vt:lpstr>
      <vt:lpstr>The Blowers &amp; Fans</vt:lpstr>
      <vt:lpstr>The Balloon </vt:lpstr>
      <vt:lpstr>The Frame</vt:lpstr>
      <vt:lpstr>High Winds</vt:lpstr>
      <vt:lpstr>The Bulb</vt:lpstr>
      <vt:lpstr>The Protective Cage</vt:lpstr>
      <vt:lpstr>The Generator</vt:lpstr>
      <vt:lpstr>Storage Case – Rain cover &amp; Stabilizing Poles</vt:lpstr>
      <vt:lpstr>Repairs &amp; Spares</vt:lpstr>
      <vt:lpstr>PRISM Dealer Family: (2018)</vt:lpstr>
      <vt:lpstr>Quality Control:</vt:lpstr>
      <vt:lpstr>SCOPE OF APPLICATIONS:</vt:lpstr>
      <vt:lpstr>!! PIL IN ACTION !!</vt:lpstr>
      <vt:lpstr>PowerPoint Presentation</vt:lpstr>
      <vt:lpstr>PowerPoint Presentation</vt:lpstr>
      <vt:lpstr>PowerPoint Presentation</vt:lpstr>
      <vt:lpstr>Long-lasting, Energy-saving lighting for Mobile Applications</vt:lpstr>
      <vt:lpstr>Prism Mini Balloon Light</vt:lpstr>
      <vt:lpstr>Technical Data</vt:lpstr>
      <vt:lpstr>PowerPoint Presentation</vt:lpstr>
      <vt:lpstr>Prism Emergency Triage Light</vt:lpstr>
      <vt:lpstr>PowerPoint Presentation</vt:lpstr>
      <vt:lpstr>PRISM FLOOD LIGHT</vt:lpstr>
      <vt:lpstr>PFL – Applications </vt:lpstr>
      <vt:lpstr>PFL 400 x 4 Illumination Levels – 1 Lux = 1 Lumen / sq. meter </vt:lpstr>
      <vt:lpstr>PowerPoint Presentation</vt:lpstr>
      <vt:lpstr>Model GD-3421H</vt:lpstr>
      <vt:lpstr>???   QUESTIONS   ???   www.prismlighting.net 904-880-9900 sales@prismlighting.net   THANK YOU…</vt:lpstr>
      <vt:lpstr>DEALER Requisites: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INFLATABLE LIGHT SYSTEM</dc:title>
  <dc:creator>Manish Kothari</dc:creator>
  <cp:lastModifiedBy>Manish Kothari</cp:lastModifiedBy>
  <cp:revision>105</cp:revision>
  <dcterms:modified xsi:type="dcterms:W3CDTF">2018-05-25T12:51:41Z</dcterms:modified>
</cp:coreProperties>
</file>